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2"/>
  </p:notesMasterIdLst>
  <p:sldIdLst>
    <p:sldId id="256" r:id="rId2"/>
    <p:sldId id="257" r:id="rId3"/>
    <p:sldId id="400" r:id="rId4"/>
    <p:sldId id="360" r:id="rId5"/>
    <p:sldId id="396" r:id="rId6"/>
    <p:sldId id="399" r:id="rId7"/>
    <p:sldId id="393" r:id="rId8"/>
    <p:sldId id="397" r:id="rId9"/>
    <p:sldId id="398" r:id="rId10"/>
    <p:sldId id="380" r:id="rId11"/>
    <p:sldId id="303" r:id="rId12"/>
    <p:sldId id="261" r:id="rId13"/>
    <p:sldId id="394" r:id="rId14"/>
    <p:sldId id="312" r:id="rId15"/>
    <p:sldId id="401" r:id="rId16"/>
    <p:sldId id="405" r:id="rId17"/>
    <p:sldId id="404" r:id="rId18"/>
    <p:sldId id="403" r:id="rId19"/>
    <p:sldId id="375" r:id="rId20"/>
    <p:sldId id="402" r:id="rId21"/>
    <p:sldId id="374" r:id="rId22"/>
    <p:sldId id="366" r:id="rId23"/>
    <p:sldId id="377" r:id="rId24"/>
    <p:sldId id="362" r:id="rId25"/>
    <p:sldId id="373" r:id="rId26"/>
    <p:sldId id="365" r:id="rId27"/>
    <p:sldId id="367" r:id="rId28"/>
    <p:sldId id="361" r:id="rId29"/>
    <p:sldId id="378" r:id="rId30"/>
    <p:sldId id="266" r:id="rId31"/>
  </p:sldIdLst>
  <p:sldSz cx="9144000" cy="6858000" type="screen4x3"/>
  <p:notesSz cx="6858000" cy="9144000"/>
  <p:embeddedFontLst>
    <p:embeddedFont>
      <p:font typeface="Arial Black" panose="020B0A04020102020204" pitchFamily="34" charset="0"/>
      <p:bold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6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852" autoAdjust="0"/>
  </p:normalViewPr>
  <p:slideViewPr>
    <p:cSldViewPr snapToGrid="0">
      <p:cViewPr varScale="1">
        <p:scale>
          <a:sx n="85" d="100"/>
          <a:sy n="85" d="100"/>
        </p:scale>
        <p:origin x="1411" y="29"/>
      </p:cViewPr>
      <p:guideLst/>
    </p:cSldViewPr>
  </p:slideViewPr>
  <p:outlineViewPr>
    <p:cViewPr>
      <p:scale>
        <a:sx n="33" d="100"/>
        <a:sy n="33" d="100"/>
      </p:scale>
      <p:origin x="0" y="-1540"/>
    </p:cViewPr>
  </p:outlineViewPr>
  <p:notesTextViewPr>
    <p:cViewPr>
      <p:scale>
        <a:sx n="1" d="1"/>
        <a:sy n="1" d="1"/>
      </p:scale>
      <p:origin x="0" y="0"/>
    </p:cViewPr>
  </p:notesTextViewPr>
  <p:sorterViewPr>
    <p:cViewPr>
      <p:scale>
        <a:sx n="80" d="100"/>
        <a:sy n="80" d="100"/>
      </p:scale>
      <p:origin x="0" y="-40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 June 21, 2018</a:t>
            </a:r>
            <a:endParaRPr sz="1200" b="0" i="0" u="none" strike="noStrike" cap="none" dirty="0">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a:solidFill>
                  <a:schemeClr val="dk1"/>
                </a:solidFill>
                <a:effectLst/>
                <a:latin typeface="Calibri"/>
                <a:ea typeface="Calibri"/>
                <a:cs typeface="Calibri"/>
                <a:sym typeface="Calibri"/>
              </a:rPr>
              <a:t>Gra</a:t>
            </a:r>
            <a:r>
              <a:rPr lang="en-US" sz="1200" b="0" i="0" u="none" strike="noStrike" kern="1200" cap="none" dirty="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a:solidFill>
                  <a:schemeClr val="dk1"/>
                </a:solidFill>
                <a:effectLst/>
                <a:latin typeface="Calibri"/>
                <a:ea typeface="Calibri"/>
                <a:cs typeface="Calibri"/>
                <a:sym typeface="Calibri"/>
              </a:rPr>
              <a:t>i</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tal</a:t>
            </a:r>
            <a:r>
              <a:rPr lang="en-US" sz="1200" b="0" i="0" u="none" strike="noStrike" kern="1200" cap="none" dirty="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a:solidFill>
                  <a:schemeClr val="dk1"/>
                </a:solidFill>
                <a:effectLst/>
                <a:latin typeface="Calibri"/>
                <a:ea typeface="Calibri"/>
                <a:cs typeface="Calibri"/>
                <a:sym typeface="Calibri"/>
              </a:rPr>
              <a:t>yan</a:t>
            </a:r>
            <a:r>
              <a:rPr lang="en-US" sz="1200" b="0" i="0" u="none" strike="noStrike" kern="1200" cap="none" dirty="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a:solidFill>
                  <a:schemeClr val="dk1"/>
                </a:solidFill>
                <a:effectLst/>
                <a:latin typeface="Calibri"/>
                <a:ea typeface="Calibri"/>
                <a:cs typeface="Calibri"/>
                <a:sym typeface="Calibri"/>
              </a:rPr>
              <a:t>Ph.D</a:t>
            </a:r>
            <a:r>
              <a:rPr lang="en-US" sz="1200" b="0" i="0" u="none" strike="noStrike" kern="1200" cap="none" dirty="0">
                <a:solidFill>
                  <a:schemeClr val="dk1"/>
                </a:solidFill>
                <a:effectLst/>
                <a:latin typeface="Calibri"/>
                <a:ea typeface="Calibri"/>
                <a:cs typeface="Calibri"/>
                <a:sym typeface="Calibri"/>
              </a:rPr>
              <a:t> at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and University of Köln, both in Germany in 2013.</a:t>
            </a: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8681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76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1677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9092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6529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16861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447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08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League</a:t>
            </a:r>
          </a:p>
        </p:txBody>
      </p:sp>
      <p:sp>
        <p:nvSpPr>
          <p:cNvPr id="86" name="Shape 86"/>
          <p:cNvSpPr txBox="1"/>
          <p:nvPr/>
        </p:nvSpPr>
        <p:spPr>
          <a:xfrm>
            <a:off x="3918692" y="4828846"/>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rgbClr val="FFFF00"/>
                </a:solidFill>
                <a:latin typeface="Times New Roman"/>
                <a:ea typeface="Times New Roman"/>
                <a:cs typeface="Times New Roman"/>
                <a:sym typeface="Times New Roman"/>
              </a:rPr>
              <a:t>March</a:t>
            </a:r>
            <a:r>
              <a:rPr lang="en-US" sz="3600" b="0" i="0" u="none" strike="noStrike" cap="none" dirty="0">
                <a:solidFill>
                  <a:srgbClr val="FFFF00"/>
                </a:solidFill>
                <a:latin typeface="Times New Roman"/>
                <a:ea typeface="Times New Roman"/>
                <a:cs typeface="Times New Roman"/>
                <a:sym typeface="Times New Roman"/>
              </a:rPr>
              <a:t> 21st, 2019</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dirty="0">
                <a:solidFill>
                  <a:schemeClr val="lt1"/>
                </a:solidFill>
                <a:latin typeface="Arial Black"/>
                <a:ea typeface="Arial Black"/>
                <a:cs typeface="Arial Black"/>
                <a:sym typeface="Arial Black"/>
              </a:rPr>
              <a:t>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938"/>
            <a:ext cx="8229600" cy="1143000"/>
          </a:xfrm>
        </p:spPr>
        <p:txBody>
          <a:bodyPr/>
          <a:lstStyle/>
          <a:p>
            <a:r>
              <a:rPr lang="en-US" sz="4000" dirty="0">
                <a:solidFill>
                  <a:schemeClr val="bg1"/>
                </a:solidFill>
                <a:latin typeface="+mn-lt"/>
              </a:rPr>
              <a:t>Astronomy Humor</a:t>
            </a:r>
            <a:endParaRPr lang="en-US" sz="2400" dirty="0">
              <a:solidFill>
                <a:schemeClr val="bg1"/>
              </a:solidFill>
              <a:latin typeface="+mn-lt"/>
            </a:endParaRPr>
          </a:p>
        </p:txBody>
      </p:sp>
      <p:pic>
        <p:nvPicPr>
          <p:cNvPr id="3" name="Picture 2">
            <a:extLst>
              <a:ext uri="{FF2B5EF4-FFF2-40B4-BE49-F238E27FC236}">
                <a16:creationId xmlns:a16="http://schemas.microsoft.com/office/drawing/2014/main" id="{16FA4B20-71F5-460B-BC1B-82C2FDF8FADA}"/>
              </a:ext>
            </a:extLst>
          </p:cNvPr>
          <p:cNvPicPr>
            <a:picLocks noChangeAspect="1"/>
          </p:cNvPicPr>
          <p:nvPr/>
        </p:nvPicPr>
        <p:blipFill>
          <a:blip r:embed="rId3"/>
          <a:stretch>
            <a:fillRect/>
          </a:stretch>
        </p:blipFill>
        <p:spPr>
          <a:xfrm>
            <a:off x="203947" y="1492623"/>
            <a:ext cx="3733800" cy="4572000"/>
          </a:xfrm>
          <a:prstGeom prst="rect">
            <a:avLst/>
          </a:prstGeom>
        </p:spPr>
      </p:pic>
      <p:pic>
        <p:nvPicPr>
          <p:cNvPr id="4" name="Picture 3">
            <a:extLst>
              <a:ext uri="{FF2B5EF4-FFF2-40B4-BE49-F238E27FC236}">
                <a16:creationId xmlns:a16="http://schemas.microsoft.com/office/drawing/2014/main" id="{A4B729D8-2F2E-4FE8-9190-EAE8147EFE6B}"/>
              </a:ext>
            </a:extLst>
          </p:cNvPr>
          <p:cNvPicPr>
            <a:picLocks noChangeAspect="1"/>
          </p:cNvPicPr>
          <p:nvPr/>
        </p:nvPicPr>
        <p:blipFill>
          <a:blip r:embed="rId4"/>
          <a:stretch>
            <a:fillRect/>
          </a:stretch>
        </p:blipFill>
        <p:spPr>
          <a:xfrm>
            <a:off x="4335558" y="1492623"/>
            <a:ext cx="4514850" cy="4514850"/>
          </a:xfrm>
          <a:prstGeom prst="rect">
            <a:avLst/>
          </a:prstGeom>
        </p:spPr>
      </p:pic>
    </p:spTree>
    <p:extLst>
      <p:ext uri="{BB962C8B-B14F-4D97-AF65-F5344CB8AC3E}">
        <p14:creationId xmlns:p14="http://schemas.microsoft.com/office/powerpoint/2010/main" val="8867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938"/>
            <a:ext cx="8229600" cy="1143000"/>
          </a:xfrm>
        </p:spPr>
        <p:txBody>
          <a:bodyPr/>
          <a:lstStyle/>
          <a:p>
            <a:r>
              <a:rPr lang="en-US" dirty="0">
                <a:solidFill>
                  <a:schemeClr val="bg1"/>
                </a:solidFill>
                <a:latin typeface="+mn-lt"/>
              </a:rPr>
              <a:t>Officers Reports</a:t>
            </a:r>
            <a:br>
              <a:rPr lang="en-US" dirty="0">
                <a:solidFill>
                  <a:schemeClr val="bg1"/>
                </a:solidFill>
                <a:latin typeface="+mn-lt"/>
              </a:rPr>
            </a:br>
            <a:endParaRPr lang="en-US" sz="3200" dirty="0">
              <a:solidFill>
                <a:schemeClr val="bg1"/>
              </a:solidFill>
              <a:latin typeface="+mn-lt"/>
            </a:endParaRPr>
          </a:p>
        </p:txBody>
      </p:sp>
      <p:pic>
        <p:nvPicPr>
          <p:cNvPr id="6" name="Picture 5">
            <a:extLst>
              <a:ext uri="{FF2B5EF4-FFF2-40B4-BE49-F238E27FC236}">
                <a16:creationId xmlns:a16="http://schemas.microsoft.com/office/drawing/2014/main" id="{3ACFF27E-D699-4220-A3E7-F16F44CC09CD}"/>
              </a:ext>
            </a:extLst>
          </p:cNvPr>
          <p:cNvPicPr>
            <a:picLocks noChangeAspect="1"/>
          </p:cNvPicPr>
          <p:nvPr/>
        </p:nvPicPr>
        <p:blipFill>
          <a:blip r:embed="rId3"/>
          <a:stretch>
            <a:fillRect/>
          </a:stretch>
        </p:blipFill>
        <p:spPr>
          <a:xfrm>
            <a:off x="0" y="1640586"/>
            <a:ext cx="9144000" cy="4311922"/>
          </a:xfrm>
          <a:prstGeom prst="rect">
            <a:avLst/>
          </a:prstGeom>
        </p:spPr>
      </p:pic>
    </p:spTree>
    <p:extLst>
      <p:ext uri="{BB962C8B-B14F-4D97-AF65-F5344CB8AC3E}">
        <p14:creationId xmlns:p14="http://schemas.microsoft.com/office/powerpoint/2010/main" val="75821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1200"/>
              </a:spcBef>
              <a:spcAft>
                <a:spcPts val="0"/>
              </a:spcAft>
              <a:buClr>
                <a:srgbClr val="FFFF00"/>
              </a:buClr>
              <a:buSzPct val="25000"/>
              <a:buFont typeface="Arial"/>
              <a:buNone/>
            </a:pPr>
            <a:r>
              <a:rPr lang="en-US" b="1" i="0" u="none" strike="noStrike" cap="none" dirty="0">
                <a:solidFill>
                  <a:srgbClr val="00B0F0"/>
                </a:solidFill>
                <a:sym typeface="Times New Roman"/>
              </a:rPr>
              <a:t>This Evening’s Speaker</a:t>
            </a:r>
            <a:endParaRPr lang="en-US" sz="3600" b="1" i="0" u="none" strike="noStrike" cap="none" dirty="0">
              <a:solidFill>
                <a:srgbClr val="00B0F0"/>
              </a:solidFill>
              <a:sym typeface="Times New Roman"/>
            </a:endParaRPr>
          </a:p>
          <a:p>
            <a:pPr marL="0" lvl="0" indent="0" algn="ctr">
              <a:spcBef>
                <a:spcPts val="1200"/>
              </a:spcBef>
              <a:buSzPct val="25000"/>
              <a:buNone/>
            </a:pPr>
            <a:endParaRPr lang="en-US" sz="3600" dirty="0">
              <a:solidFill>
                <a:schemeClr val="bg1"/>
              </a:solidFill>
            </a:endParaRPr>
          </a:p>
          <a:p>
            <a:pPr marL="0" lvl="0" indent="0" algn="ctr">
              <a:spcBef>
                <a:spcPts val="1200"/>
              </a:spcBef>
              <a:buSzPct val="25000"/>
              <a:buNone/>
            </a:pPr>
            <a:r>
              <a:rPr lang="en-US" b="1" dirty="0">
                <a:solidFill>
                  <a:schemeClr val="bg1"/>
                </a:solidFill>
                <a:latin typeface="+mn-lt"/>
              </a:rPr>
              <a:t>Dr. Albert Holm</a:t>
            </a:r>
          </a:p>
          <a:p>
            <a:pPr marL="0" lvl="0" indent="0" algn="ctr">
              <a:spcBef>
                <a:spcPts val="1200"/>
              </a:spcBef>
              <a:buSzPct val="25000"/>
              <a:buNone/>
            </a:pPr>
            <a:r>
              <a:rPr lang="en-US" sz="3200" b="1" dirty="0"/>
              <a:t>Former staff member for OAO-A2, the International Ultraviolet Explorer, and the Hubble Space Telescope</a:t>
            </a:r>
          </a:p>
          <a:p>
            <a:pPr marL="0" lvl="0" indent="0" algn="ctr">
              <a:spcBef>
                <a:spcPts val="1200"/>
              </a:spcBef>
              <a:buSzPct val="25000"/>
              <a:buNone/>
            </a:pPr>
            <a:r>
              <a:rPr lang="en-US" sz="3600" b="1" dirty="0">
                <a:solidFill>
                  <a:schemeClr val="bg1"/>
                </a:solidFill>
              </a:rPr>
              <a:t>Out of this World Astronomy: The Orbiting Astronomical Observatory-A2</a:t>
            </a:r>
            <a:r>
              <a:rPr lang="en-US" b="1" dirty="0">
                <a:solidFill>
                  <a:schemeClr val="bg1"/>
                </a:solidFill>
              </a:rPr>
              <a:t> </a:t>
            </a:r>
            <a:endParaRPr lang="en-US" sz="1800" dirty="0">
              <a:solidFill>
                <a:schemeClr val="bg1"/>
              </a:solidFill>
              <a:latin typeface="+mj-lt"/>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35145A-4067-4E06-86B2-77E00636F89E}"/>
              </a:ext>
            </a:extLst>
          </p:cNvPr>
          <p:cNvPicPr>
            <a:picLocks noChangeAspect="1"/>
          </p:cNvPicPr>
          <p:nvPr/>
        </p:nvPicPr>
        <p:blipFill>
          <a:blip r:embed="rId3"/>
          <a:stretch>
            <a:fillRect/>
          </a:stretch>
        </p:blipFill>
        <p:spPr>
          <a:xfrm>
            <a:off x="-169428" y="-29136"/>
            <a:ext cx="9482856" cy="6916271"/>
          </a:xfrm>
          <a:prstGeom prst="rect">
            <a:avLst/>
          </a:prstGeom>
        </p:spPr>
      </p:pic>
      <p:pic>
        <p:nvPicPr>
          <p:cNvPr id="7" name="Picture 6">
            <a:extLst>
              <a:ext uri="{FF2B5EF4-FFF2-40B4-BE49-F238E27FC236}">
                <a16:creationId xmlns:a16="http://schemas.microsoft.com/office/drawing/2014/main" id="{148EE0AA-3C8B-429E-AFF5-2A31F5B9A8BA}"/>
              </a:ext>
            </a:extLst>
          </p:cNvPr>
          <p:cNvPicPr>
            <a:picLocks noChangeAspect="1"/>
          </p:cNvPicPr>
          <p:nvPr/>
        </p:nvPicPr>
        <p:blipFill>
          <a:blip r:embed="rId4"/>
          <a:stretch>
            <a:fillRect/>
          </a:stretch>
        </p:blipFill>
        <p:spPr>
          <a:xfrm>
            <a:off x="1907710" y="1801631"/>
            <a:ext cx="1536508" cy="1587302"/>
          </a:xfrm>
          <a:prstGeom prst="rect">
            <a:avLst/>
          </a:prstGeom>
        </p:spPr>
      </p:pic>
      <p:sp>
        <p:nvSpPr>
          <p:cNvPr id="11" name="Rectangle 10">
            <a:extLst>
              <a:ext uri="{FF2B5EF4-FFF2-40B4-BE49-F238E27FC236}">
                <a16:creationId xmlns:a16="http://schemas.microsoft.com/office/drawing/2014/main" id="{5EB47DA8-A411-414E-B0BF-873084BF3D54}"/>
              </a:ext>
            </a:extLst>
          </p:cNvPr>
          <p:cNvSpPr/>
          <p:nvPr/>
        </p:nvSpPr>
        <p:spPr>
          <a:xfrm>
            <a:off x="4739933" y="2004985"/>
            <a:ext cx="4091185" cy="1323439"/>
          </a:xfrm>
          <a:prstGeom prst="rect">
            <a:avLst/>
          </a:prstGeom>
          <a:noFill/>
        </p:spPr>
        <p:txBody>
          <a:bodyPr wrap="none" lIns="91440" tIns="45720" rIns="91440" bIns="45720">
            <a:spAutoFit/>
          </a:bodyPr>
          <a:lstStyle/>
          <a:p>
            <a:r>
              <a:rPr lang="en-US" sz="4000" b="0" cap="none" spc="0" dirty="0">
                <a:ln w="0"/>
                <a:solidFill>
                  <a:schemeClr val="accent1"/>
                </a:solidFill>
                <a:effectLst>
                  <a:outerShdw blurRad="38100" dist="25400" dir="5400000" algn="ctr" rotWithShape="0">
                    <a:srgbClr val="6E747A">
                      <a:alpha val="43000"/>
                    </a:srgbClr>
                  </a:outerShdw>
                </a:effectLst>
              </a:rPr>
              <a:t>Visual Observers</a:t>
            </a:r>
          </a:p>
          <a:p>
            <a:r>
              <a:rPr lang="en-US" sz="4000" dirty="0">
                <a:ln w="0"/>
                <a:solidFill>
                  <a:schemeClr val="accent1"/>
                </a:solidFill>
                <a:effectLst>
                  <a:outerShdw blurRad="38100" dist="25400" dir="5400000" algn="ctr" rotWithShape="0">
                    <a:srgbClr val="6E747A">
                      <a:alpha val="43000"/>
                    </a:srgbClr>
                  </a:outerShdw>
                </a:effectLst>
              </a:rPr>
              <a:t>Corner</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14" name="TextBox 13">
            <a:extLst>
              <a:ext uri="{FF2B5EF4-FFF2-40B4-BE49-F238E27FC236}">
                <a16:creationId xmlns:a16="http://schemas.microsoft.com/office/drawing/2014/main" id="{CB9BF3EB-390C-4764-99B5-37479D1702A6}"/>
              </a:ext>
            </a:extLst>
          </p:cNvPr>
          <p:cNvSpPr txBox="1"/>
          <p:nvPr/>
        </p:nvSpPr>
        <p:spPr>
          <a:xfrm>
            <a:off x="627529" y="5096439"/>
            <a:ext cx="4276165" cy="1384995"/>
          </a:xfrm>
          <a:prstGeom prst="rect">
            <a:avLst/>
          </a:prstGeom>
          <a:noFill/>
        </p:spPr>
        <p:txBody>
          <a:bodyPr wrap="square" rtlCol="0">
            <a:spAutoFit/>
          </a:bodyPr>
          <a:lstStyle/>
          <a:p>
            <a:r>
              <a:rPr lang="en-US" dirty="0"/>
              <a:t>Phil Whitebloom</a:t>
            </a:r>
          </a:p>
          <a:p>
            <a:r>
              <a:rPr lang="en-US" dirty="0"/>
              <a:t>March 16</a:t>
            </a:r>
            <a:r>
              <a:rPr lang="en-US" baseline="30000" dirty="0"/>
              <a:t>th</a:t>
            </a:r>
            <a:r>
              <a:rPr lang="en-US" dirty="0"/>
              <a:t> – Robinson Nature Center</a:t>
            </a:r>
          </a:p>
          <a:p>
            <a:r>
              <a:rPr lang="en-US" dirty="0"/>
              <a:t>Public Outreach – Galileo Telescope Building</a:t>
            </a:r>
          </a:p>
          <a:p>
            <a:r>
              <a:rPr lang="en-US" dirty="0"/>
              <a:t>Orion Nebula</a:t>
            </a:r>
          </a:p>
          <a:p>
            <a:r>
              <a:rPr lang="en-US" dirty="0"/>
              <a:t>4” (105mm) Astro Physics Refractor</a:t>
            </a:r>
          </a:p>
          <a:p>
            <a:r>
              <a:rPr lang="en-US" dirty="0"/>
              <a:t>Manual Mount</a:t>
            </a:r>
          </a:p>
        </p:txBody>
      </p:sp>
    </p:spTree>
    <p:extLst>
      <p:ext uri="{BB962C8B-B14F-4D97-AF65-F5344CB8AC3E}">
        <p14:creationId xmlns:p14="http://schemas.microsoft.com/office/powerpoint/2010/main" val="1613909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1237"/>
            <a:ext cx="8229600" cy="1143000"/>
          </a:xfrm>
        </p:spPr>
        <p:txBody>
          <a:bodyPr/>
          <a:lstStyle/>
          <a:p>
            <a:r>
              <a:rPr lang="en-US" dirty="0"/>
              <a:t>Member </a:t>
            </a:r>
            <a:br>
              <a:rPr lang="en-US" dirty="0"/>
            </a:br>
            <a:r>
              <a:rPr lang="en-US" dirty="0" err="1"/>
              <a:t>Astrophotos</a:t>
            </a:r>
            <a:r>
              <a:rPr lang="en-US" dirty="0"/>
              <a:t>, Sketches, and Paintings</a:t>
            </a:r>
          </a:p>
        </p:txBody>
      </p:sp>
    </p:spTree>
    <p:extLst>
      <p:ext uri="{BB962C8B-B14F-4D97-AF65-F5344CB8AC3E}">
        <p14:creationId xmlns:p14="http://schemas.microsoft.com/office/powerpoint/2010/main" val="2634235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EAB21-3FD2-4BAC-9EDA-ECBB44379D21}"/>
              </a:ext>
            </a:extLst>
          </p:cNvPr>
          <p:cNvPicPr>
            <a:picLocks noChangeAspect="1"/>
          </p:cNvPicPr>
          <p:nvPr/>
        </p:nvPicPr>
        <p:blipFill>
          <a:blip r:embed="rId2"/>
          <a:stretch>
            <a:fillRect/>
          </a:stretch>
        </p:blipFill>
        <p:spPr>
          <a:xfrm>
            <a:off x="587246" y="0"/>
            <a:ext cx="7969507" cy="6858000"/>
          </a:xfrm>
          <a:prstGeom prst="rect">
            <a:avLst/>
          </a:prstGeom>
        </p:spPr>
      </p:pic>
    </p:spTree>
    <p:extLst>
      <p:ext uri="{BB962C8B-B14F-4D97-AF65-F5344CB8AC3E}">
        <p14:creationId xmlns:p14="http://schemas.microsoft.com/office/powerpoint/2010/main" val="3568133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F5BD7-FC16-4BC4-A691-25CA393EB304}"/>
              </a:ext>
            </a:extLst>
          </p:cNvPr>
          <p:cNvPicPr>
            <a:picLocks noChangeAspect="1"/>
          </p:cNvPicPr>
          <p:nvPr/>
        </p:nvPicPr>
        <p:blipFill>
          <a:blip r:embed="rId2"/>
          <a:stretch>
            <a:fillRect/>
          </a:stretch>
        </p:blipFill>
        <p:spPr>
          <a:xfrm>
            <a:off x="653142" y="0"/>
            <a:ext cx="7837715" cy="6858000"/>
          </a:xfrm>
          <a:prstGeom prst="rect">
            <a:avLst/>
          </a:prstGeom>
        </p:spPr>
      </p:pic>
    </p:spTree>
    <p:extLst>
      <p:ext uri="{BB962C8B-B14F-4D97-AF65-F5344CB8AC3E}">
        <p14:creationId xmlns:p14="http://schemas.microsoft.com/office/powerpoint/2010/main" val="2348120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CDBC6-702A-4E73-B434-303DF400C133}"/>
              </a:ext>
            </a:extLst>
          </p:cNvPr>
          <p:cNvPicPr>
            <a:picLocks noChangeAspect="1"/>
          </p:cNvPicPr>
          <p:nvPr/>
        </p:nvPicPr>
        <p:blipFill>
          <a:blip r:embed="rId2"/>
          <a:stretch>
            <a:fillRect/>
          </a:stretch>
        </p:blipFill>
        <p:spPr>
          <a:xfrm>
            <a:off x="653142" y="0"/>
            <a:ext cx="7837715" cy="6858000"/>
          </a:xfrm>
          <a:prstGeom prst="rect">
            <a:avLst/>
          </a:prstGeom>
        </p:spPr>
      </p:pic>
    </p:spTree>
    <p:extLst>
      <p:ext uri="{BB962C8B-B14F-4D97-AF65-F5344CB8AC3E}">
        <p14:creationId xmlns:p14="http://schemas.microsoft.com/office/powerpoint/2010/main" val="3705389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50991B-F34C-4837-B1F9-0CFD189A27D8}"/>
              </a:ext>
            </a:extLst>
          </p:cNvPr>
          <p:cNvPicPr>
            <a:picLocks noChangeAspect="1"/>
          </p:cNvPicPr>
          <p:nvPr/>
        </p:nvPicPr>
        <p:blipFill>
          <a:blip r:embed="rId2"/>
          <a:stretch>
            <a:fillRect/>
          </a:stretch>
        </p:blipFill>
        <p:spPr>
          <a:xfrm>
            <a:off x="653142" y="0"/>
            <a:ext cx="7837715" cy="6858000"/>
          </a:xfrm>
          <a:prstGeom prst="rect">
            <a:avLst/>
          </a:prstGeom>
        </p:spPr>
      </p:pic>
    </p:spTree>
    <p:extLst>
      <p:ext uri="{BB962C8B-B14F-4D97-AF65-F5344CB8AC3E}">
        <p14:creationId xmlns:p14="http://schemas.microsoft.com/office/powerpoint/2010/main" val="2976515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73C66C-8FDA-402F-8C9A-743027B82F51}"/>
              </a:ext>
            </a:extLst>
          </p:cNvPr>
          <p:cNvSpPr/>
          <p:nvPr/>
        </p:nvSpPr>
        <p:spPr>
          <a:xfrm>
            <a:off x="0" y="0"/>
            <a:ext cx="1046256" cy="69209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769CBA-FFCC-4CDC-AA6D-AE76A6E53C44}"/>
              </a:ext>
            </a:extLst>
          </p:cNvPr>
          <p:cNvSpPr/>
          <p:nvPr/>
        </p:nvSpPr>
        <p:spPr>
          <a:xfrm>
            <a:off x="8097743" y="0"/>
            <a:ext cx="1046257"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8FBE68D-93FE-42E9-ACA6-275EBD5F0B57}"/>
              </a:ext>
            </a:extLst>
          </p:cNvPr>
          <p:cNvPicPr>
            <a:picLocks noChangeAspect="1"/>
          </p:cNvPicPr>
          <p:nvPr/>
        </p:nvPicPr>
        <p:blipFill>
          <a:blip r:embed="rId2"/>
          <a:stretch>
            <a:fillRect/>
          </a:stretch>
        </p:blipFill>
        <p:spPr>
          <a:xfrm>
            <a:off x="0" y="430857"/>
            <a:ext cx="9144000" cy="5996285"/>
          </a:xfrm>
          <a:prstGeom prst="rect">
            <a:avLst/>
          </a:prstGeom>
        </p:spPr>
      </p:pic>
      <p:sp>
        <p:nvSpPr>
          <p:cNvPr id="6" name="TextBox 5">
            <a:extLst>
              <a:ext uri="{FF2B5EF4-FFF2-40B4-BE49-F238E27FC236}">
                <a16:creationId xmlns:a16="http://schemas.microsoft.com/office/drawing/2014/main" id="{F4991BD5-E955-4A44-A186-98F0F33980BB}"/>
              </a:ext>
            </a:extLst>
          </p:cNvPr>
          <p:cNvSpPr txBox="1"/>
          <p:nvPr/>
        </p:nvSpPr>
        <p:spPr>
          <a:xfrm>
            <a:off x="7222921" y="5998128"/>
            <a:ext cx="1090363" cy="307777"/>
          </a:xfrm>
          <a:prstGeom prst="rect">
            <a:avLst/>
          </a:prstGeom>
          <a:noFill/>
        </p:spPr>
        <p:txBody>
          <a:bodyPr wrap="none" rtlCol="0">
            <a:spAutoFit/>
          </a:bodyPr>
          <a:lstStyle/>
          <a:p>
            <a:r>
              <a:rPr lang="en-US" dirty="0">
                <a:solidFill>
                  <a:schemeClr val="bg1"/>
                </a:solidFill>
              </a:rPr>
              <a:t>Cheryl Kerr</a:t>
            </a:r>
          </a:p>
        </p:txBody>
      </p:sp>
      <p:sp>
        <p:nvSpPr>
          <p:cNvPr id="8" name="Rectangle 7">
            <a:extLst>
              <a:ext uri="{FF2B5EF4-FFF2-40B4-BE49-F238E27FC236}">
                <a16:creationId xmlns:a16="http://schemas.microsoft.com/office/drawing/2014/main" id="{306CFD48-8BB1-4095-805D-62C696BAC34F}"/>
              </a:ext>
            </a:extLst>
          </p:cNvPr>
          <p:cNvSpPr/>
          <p:nvPr/>
        </p:nvSpPr>
        <p:spPr>
          <a:xfrm>
            <a:off x="0" y="0"/>
            <a:ext cx="9144000" cy="4308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D93042-5F86-4D1C-B3FA-F3272396D2A5}"/>
              </a:ext>
            </a:extLst>
          </p:cNvPr>
          <p:cNvSpPr/>
          <p:nvPr/>
        </p:nvSpPr>
        <p:spPr>
          <a:xfrm>
            <a:off x="0" y="6427142"/>
            <a:ext cx="9144000" cy="4937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151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65876"/>
            <a:ext cx="8229600" cy="412962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dirty="0">
                <a:solidFill>
                  <a:srgbClr val="538CD5"/>
                </a:solidFill>
                <a:latin typeface="Times New Roman"/>
                <a:ea typeface="Times New Roman"/>
                <a:cs typeface="Times New Roman"/>
                <a:sym typeface="Times New Roman"/>
              </a:rPr>
              <a:t>Introductions</a:t>
            </a:r>
          </a:p>
          <a:p>
            <a:pPr marL="0" marR="0" lvl="0" indent="0" rtl="0">
              <a:lnSpc>
                <a:spcPct val="100000"/>
              </a:lnSpc>
              <a:spcBef>
                <a:spcPts val="0"/>
              </a:spcBef>
              <a:spcAft>
                <a:spcPts val="0"/>
              </a:spcAft>
              <a:buClr>
                <a:srgbClr val="538CD5"/>
              </a:buClr>
              <a:buSzPct val="25000"/>
              <a:buFont typeface="Times New Roman"/>
              <a:buNone/>
            </a:pPr>
            <a:endParaRPr lang="en-US" sz="2400" b="1" dirty="0">
              <a:solidFill>
                <a:srgbClr val="FFFF00"/>
              </a:solidFill>
              <a:latin typeface="Times New Roman"/>
              <a:ea typeface="Times New Roman"/>
              <a:cs typeface="Times New Roman"/>
              <a:sym typeface="Times New Roman"/>
            </a:endParaRPr>
          </a:p>
          <a:p>
            <a:pPr marL="0" marR="0" lvl="0" indent="0" rtl="0">
              <a:lnSpc>
                <a:spcPct val="100000"/>
              </a:lnSpc>
              <a:spcBef>
                <a:spcPts val="0"/>
              </a:spcBef>
              <a:spcAft>
                <a:spcPts val="0"/>
              </a:spcAft>
              <a:buClr>
                <a:srgbClr val="538CD5"/>
              </a:buClr>
              <a:buSzPct val="25000"/>
              <a:buFont typeface="Times New Roman"/>
              <a:buNone/>
            </a:pPr>
            <a:endParaRPr lang="en-US" sz="2400" b="1" dirty="0">
              <a:solidFill>
                <a:srgbClr val="FFFF0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32F2F0BD-96A1-457E-8A1C-0DB2BEFEAB64}"/>
              </a:ext>
            </a:extLst>
          </p:cNvPr>
          <p:cNvPicPr>
            <a:picLocks noChangeAspect="1"/>
          </p:cNvPicPr>
          <p:nvPr/>
        </p:nvPicPr>
        <p:blipFill>
          <a:blip r:embed="rId4"/>
          <a:stretch>
            <a:fillRect/>
          </a:stretch>
        </p:blipFill>
        <p:spPr>
          <a:xfrm>
            <a:off x="1000125" y="2776268"/>
            <a:ext cx="7143750" cy="2381250"/>
          </a:xfrm>
          <a:prstGeom prst="rect">
            <a:avLst/>
          </a:prstGeom>
        </p:spPr>
      </p:pic>
      <p:sp>
        <p:nvSpPr>
          <p:cNvPr id="3" name="TextBox 2">
            <a:extLst>
              <a:ext uri="{FF2B5EF4-FFF2-40B4-BE49-F238E27FC236}">
                <a16:creationId xmlns:a16="http://schemas.microsoft.com/office/drawing/2014/main" id="{E0CEC027-4A34-4E74-854E-CAB445592313}"/>
              </a:ext>
            </a:extLst>
          </p:cNvPr>
          <p:cNvSpPr txBox="1"/>
          <p:nvPr/>
        </p:nvSpPr>
        <p:spPr>
          <a:xfrm>
            <a:off x="954741" y="5410200"/>
            <a:ext cx="7230034" cy="830997"/>
          </a:xfrm>
          <a:prstGeom prst="rect">
            <a:avLst/>
          </a:prstGeom>
          <a:noFill/>
        </p:spPr>
        <p:txBody>
          <a:bodyPr wrap="square" rtlCol="0">
            <a:spAutoFit/>
          </a:bodyPr>
          <a:lstStyle/>
          <a:p>
            <a:r>
              <a:rPr lang="en-US" sz="2400" b="1" dirty="0">
                <a:solidFill>
                  <a:schemeClr val="bg1"/>
                </a:solidFill>
              </a:rPr>
              <a:t>Sponsored by: Famous Astronomers that could really use a haircut.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4403F0-1562-4E79-A11A-325633D5319D}"/>
              </a:ext>
            </a:extLst>
          </p:cNvPr>
          <p:cNvSpPr txBox="1"/>
          <p:nvPr/>
        </p:nvSpPr>
        <p:spPr>
          <a:xfrm>
            <a:off x="7221071" y="5020235"/>
            <a:ext cx="1518364" cy="738664"/>
          </a:xfrm>
          <a:prstGeom prst="rect">
            <a:avLst/>
          </a:prstGeom>
          <a:noFill/>
        </p:spPr>
        <p:txBody>
          <a:bodyPr wrap="none" rtlCol="0">
            <a:spAutoFit/>
          </a:bodyPr>
          <a:lstStyle/>
          <a:p>
            <a:r>
              <a:rPr lang="en-US" dirty="0">
                <a:solidFill>
                  <a:schemeClr val="bg1"/>
                </a:solidFill>
              </a:rPr>
              <a:t>Forest Arnold</a:t>
            </a:r>
          </a:p>
          <a:p>
            <a:r>
              <a:rPr lang="en-US" dirty="0">
                <a:solidFill>
                  <a:schemeClr val="bg1"/>
                </a:solidFill>
              </a:rPr>
              <a:t>Betelgeuse</a:t>
            </a:r>
          </a:p>
          <a:p>
            <a:r>
              <a:rPr lang="en-US" dirty="0">
                <a:solidFill>
                  <a:schemeClr val="bg1"/>
                </a:solidFill>
              </a:rPr>
              <a:t>Red Super Giant</a:t>
            </a:r>
          </a:p>
        </p:txBody>
      </p:sp>
      <p:pic>
        <p:nvPicPr>
          <p:cNvPr id="6" name="Picture 5" descr="A picture containing food, person, coffee, doughnut&#10;&#10;Description automatically generated">
            <a:extLst>
              <a:ext uri="{FF2B5EF4-FFF2-40B4-BE49-F238E27FC236}">
                <a16:creationId xmlns:a16="http://schemas.microsoft.com/office/drawing/2014/main" id="{AFA36F87-DEEF-4591-AEC9-2CF817C833F5}"/>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FA38C53C-552A-42D9-BA93-DC9EF1ABE810}"/>
              </a:ext>
            </a:extLst>
          </p:cNvPr>
          <p:cNvSpPr txBox="1"/>
          <p:nvPr/>
        </p:nvSpPr>
        <p:spPr>
          <a:xfrm>
            <a:off x="7086600" y="5381625"/>
            <a:ext cx="1258678" cy="523220"/>
          </a:xfrm>
          <a:prstGeom prst="rect">
            <a:avLst/>
          </a:prstGeom>
          <a:noFill/>
        </p:spPr>
        <p:txBody>
          <a:bodyPr wrap="none" rtlCol="0">
            <a:spAutoFit/>
          </a:bodyPr>
          <a:lstStyle/>
          <a:p>
            <a:r>
              <a:rPr lang="en-US" b="1" dirty="0">
                <a:solidFill>
                  <a:schemeClr val="bg1"/>
                </a:solidFill>
              </a:rPr>
              <a:t>Bob </a:t>
            </a:r>
            <a:r>
              <a:rPr lang="en-US" b="1" dirty="0" err="1">
                <a:solidFill>
                  <a:schemeClr val="bg1"/>
                </a:solidFill>
              </a:rPr>
              <a:t>Prokopf</a:t>
            </a:r>
            <a:endParaRPr lang="en-US" b="1" dirty="0">
              <a:solidFill>
                <a:schemeClr val="bg1"/>
              </a:solidFill>
            </a:endParaRPr>
          </a:p>
          <a:p>
            <a:r>
              <a:rPr lang="en-US" b="1" dirty="0">
                <a:solidFill>
                  <a:schemeClr val="bg1"/>
                </a:solidFill>
              </a:rPr>
              <a:t>Ultima Thule</a:t>
            </a:r>
          </a:p>
        </p:txBody>
      </p:sp>
    </p:spTree>
    <p:extLst>
      <p:ext uri="{BB962C8B-B14F-4D97-AF65-F5344CB8AC3E}">
        <p14:creationId xmlns:p14="http://schemas.microsoft.com/office/powerpoint/2010/main" val="3167895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8DD35-77C8-4291-A794-EECE50AE0B00}"/>
              </a:ext>
            </a:extLst>
          </p:cNvPr>
          <p:cNvPicPr>
            <a:picLocks noChangeAspect="1"/>
          </p:cNvPicPr>
          <p:nvPr/>
        </p:nvPicPr>
        <p:blipFill>
          <a:blip r:embed="rId2"/>
          <a:stretch>
            <a:fillRect/>
          </a:stretch>
        </p:blipFill>
        <p:spPr>
          <a:xfrm>
            <a:off x="2077769" y="0"/>
            <a:ext cx="4988461" cy="6858000"/>
          </a:xfrm>
          <a:prstGeom prst="rect">
            <a:avLst/>
          </a:prstGeom>
        </p:spPr>
      </p:pic>
      <p:sp>
        <p:nvSpPr>
          <p:cNvPr id="3" name="TextBox 2">
            <a:extLst>
              <a:ext uri="{FF2B5EF4-FFF2-40B4-BE49-F238E27FC236}">
                <a16:creationId xmlns:a16="http://schemas.microsoft.com/office/drawing/2014/main" id="{AD4403F0-1562-4E79-A11A-325633D5319D}"/>
              </a:ext>
            </a:extLst>
          </p:cNvPr>
          <p:cNvSpPr txBox="1"/>
          <p:nvPr/>
        </p:nvSpPr>
        <p:spPr>
          <a:xfrm>
            <a:off x="7221071" y="5020235"/>
            <a:ext cx="1518364" cy="738664"/>
          </a:xfrm>
          <a:prstGeom prst="rect">
            <a:avLst/>
          </a:prstGeom>
          <a:noFill/>
        </p:spPr>
        <p:txBody>
          <a:bodyPr wrap="none" rtlCol="0">
            <a:spAutoFit/>
          </a:bodyPr>
          <a:lstStyle/>
          <a:p>
            <a:r>
              <a:rPr lang="en-US" dirty="0">
                <a:solidFill>
                  <a:schemeClr val="bg1"/>
                </a:solidFill>
              </a:rPr>
              <a:t>Forest Arnold</a:t>
            </a:r>
          </a:p>
          <a:p>
            <a:r>
              <a:rPr lang="en-US" dirty="0">
                <a:solidFill>
                  <a:schemeClr val="bg1"/>
                </a:solidFill>
              </a:rPr>
              <a:t>Betelgeuse</a:t>
            </a:r>
          </a:p>
          <a:p>
            <a:r>
              <a:rPr lang="en-US" dirty="0">
                <a:solidFill>
                  <a:schemeClr val="bg1"/>
                </a:solidFill>
              </a:rPr>
              <a:t>Red Super Giant</a:t>
            </a:r>
          </a:p>
        </p:txBody>
      </p:sp>
    </p:spTree>
    <p:extLst>
      <p:ext uri="{BB962C8B-B14F-4D97-AF65-F5344CB8AC3E}">
        <p14:creationId xmlns:p14="http://schemas.microsoft.com/office/powerpoint/2010/main" val="786221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0BC55-5516-4E35-9A2E-EEBD9BD4B1FD}"/>
              </a:ext>
            </a:extLst>
          </p:cNvPr>
          <p:cNvPicPr>
            <a:picLocks noChangeAspect="1"/>
          </p:cNvPicPr>
          <p:nvPr/>
        </p:nvPicPr>
        <p:blipFill>
          <a:blip r:embed="rId2"/>
          <a:stretch>
            <a:fillRect/>
          </a:stretch>
        </p:blipFill>
        <p:spPr>
          <a:xfrm>
            <a:off x="0" y="-6758"/>
            <a:ext cx="9144000" cy="6502400"/>
          </a:xfrm>
          <a:prstGeom prst="rect">
            <a:avLst/>
          </a:prstGeom>
        </p:spPr>
      </p:pic>
      <p:sp>
        <p:nvSpPr>
          <p:cNvPr id="3" name="TextBox 2">
            <a:extLst>
              <a:ext uri="{FF2B5EF4-FFF2-40B4-BE49-F238E27FC236}">
                <a16:creationId xmlns:a16="http://schemas.microsoft.com/office/drawing/2014/main" id="{D5944825-06AC-4918-A2CC-BC246E02F979}"/>
              </a:ext>
            </a:extLst>
          </p:cNvPr>
          <p:cNvSpPr txBox="1"/>
          <p:nvPr/>
        </p:nvSpPr>
        <p:spPr>
          <a:xfrm>
            <a:off x="1627465" y="6518246"/>
            <a:ext cx="5863904" cy="307777"/>
          </a:xfrm>
          <a:prstGeom prst="rect">
            <a:avLst/>
          </a:prstGeom>
          <a:noFill/>
        </p:spPr>
        <p:txBody>
          <a:bodyPr wrap="square" rtlCol="0">
            <a:spAutoFit/>
          </a:bodyPr>
          <a:lstStyle/>
          <a:p>
            <a:pPr algn="ctr"/>
            <a:r>
              <a:rPr lang="en-US" b="1" dirty="0">
                <a:solidFill>
                  <a:schemeClr val="bg1"/>
                </a:solidFill>
              </a:rPr>
              <a:t>Chris </a:t>
            </a:r>
            <a:r>
              <a:rPr lang="en-US" b="1" dirty="0" err="1">
                <a:solidFill>
                  <a:schemeClr val="bg1"/>
                </a:solidFill>
              </a:rPr>
              <a:t>Miskiewicz</a:t>
            </a:r>
            <a:r>
              <a:rPr lang="en-US" b="1" dirty="0">
                <a:solidFill>
                  <a:schemeClr val="bg1"/>
                </a:solidFill>
              </a:rPr>
              <a:t> – His work in progress</a:t>
            </a:r>
          </a:p>
        </p:txBody>
      </p:sp>
    </p:spTree>
    <p:extLst>
      <p:ext uri="{BB962C8B-B14F-4D97-AF65-F5344CB8AC3E}">
        <p14:creationId xmlns:p14="http://schemas.microsoft.com/office/powerpoint/2010/main" val="15094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D395E2-43C3-4DDA-9AF4-823CE00ABBAB}"/>
              </a:ext>
            </a:extLst>
          </p:cNvPr>
          <p:cNvSpPr txBox="1"/>
          <p:nvPr/>
        </p:nvSpPr>
        <p:spPr>
          <a:xfrm>
            <a:off x="7172325" y="6067425"/>
            <a:ext cx="1971675" cy="307777"/>
          </a:xfrm>
          <a:prstGeom prst="rect">
            <a:avLst/>
          </a:prstGeom>
          <a:noFill/>
        </p:spPr>
        <p:txBody>
          <a:bodyPr wrap="square" rtlCol="0">
            <a:spAutoFit/>
          </a:bodyPr>
          <a:lstStyle/>
          <a:p>
            <a:r>
              <a:rPr lang="en-US" dirty="0">
                <a:solidFill>
                  <a:schemeClr val="tx1"/>
                </a:solidFill>
              </a:rPr>
              <a:t>Forest Arnold</a:t>
            </a:r>
          </a:p>
        </p:txBody>
      </p:sp>
      <p:pic>
        <p:nvPicPr>
          <p:cNvPr id="6" name="Picture 5">
            <a:extLst>
              <a:ext uri="{FF2B5EF4-FFF2-40B4-BE49-F238E27FC236}">
                <a16:creationId xmlns:a16="http://schemas.microsoft.com/office/drawing/2014/main" id="{22F71C1A-6386-466A-ABE5-703E4E810B3F}"/>
              </a:ext>
            </a:extLst>
          </p:cNvPr>
          <p:cNvPicPr>
            <a:picLocks noChangeAspect="1"/>
          </p:cNvPicPr>
          <p:nvPr/>
        </p:nvPicPr>
        <p:blipFill>
          <a:blip r:embed="rId2"/>
          <a:stretch>
            <a:fillRect/>
          </a:stretch>
        </p:blipFill>
        <p:spPr>
          <a:xfrm>
            <a:off x="860526" y="1159822"/>
            <a:ext cx="2943225" cy="4219575"/>
          </a:xfrm>
          <a:prstGeom prst="rect">
            <a:avLst/>
          </a:prstGeom>
        </p:spPr>
      </p:pic>
      <p:sp>
        <p:nvSpPr>
          <p:cNvPr id="7" name="TextBox 6">
            <a:extLst>
              <a:ext uri="{FF2B5EF4-FFF2-40B4-BE49-F238E27FC236}">
                <a16:creationId xmlns:a16="http://schemas.microsoft.com/office/drawing/2014/main" id="{C717E40E-0768-4C11-8099-5AFEAF75C993}"/>
              </a:ext>
            </a:extLst>
          </p:cNvPr>
          <p:cNvSpPr txBox="1"/>
          <p:nvPr/>
        </p:nvSpPr>
        <p:spPr>
          <a:xfrm>
            <a:off x="4572000" y="1338464"/>
            <a:ext cx="2869035" cy="2462213"/>
          </a:xfrm>
          <a:prstGeom prst="rect">
            <a:avLst/>
          </a:prstGeom>
          <a:noFill/>
        </p:spPr>
        <p:txBody>
          <a:bodyPr wrap="square" rtlCol="0">
            <a:spAutoFit/>
          </a:bodyPr>
          <a:lstStyle/>
          <a:p>
            <a:r>
              <a:rPr lang="en-US" dirty="0">
                <a:solidFill>
                  <a:schemeClr val="bg1"/>
                </a:solidFill>
              </a:rPr>
              <a:t>Herman </a:t>
            </a:r>
            <a:r>
              <a:rPr lang="en-US" dirty="0" err="1">
                <a:solidFill>
                  <a:schemeClr val="bg1"/>
                </a:solidFill>
              </a:rPr>
              <a:t>Heyn</a:t>
            </a:r>
            <a:endParaRPr lang="en-US" dirty="0">
              <a:solidFill>
                <a:schemeClr val="bg1"/>
              </a:solidFill>
            </a:endParaRPr>
          </a:p>
          <a:p>
            <a:endParaRPr lang="en-US" dirty="0">
              <a:solidFill>
                <a:schemeClr val="bg1"/>
              </a:solidFill>
            </a:endParaRPr>
          </a:p>
          <a:p>
            <a:r>
              <a:rPr lang="en-US" dirty="0">
                <a:solidFill>
                  <a:schemeClr val="bg1"/>
                </a:solidFill>
              </a:rPr>
              <a:t>Crater Tycho.</a:t>
            </a:r>
          </a:p>
          <a:p>
            <a:r>
              <a:rPr lang="en-US" dirty="0">
                <a:solidFill>
                  <a:schemeClr val="bg1"/>
                </a:solidFill>
              </a:rPr>
              <a:t>53.4 mi. wide, 3 mi. deep.</a:t>
            </a:r>
          </a:p>
          <a:p>
            <a:r>
              <a:rPr lang="en-US" dirty="0">
                <a:solidFill>
                  <a:schemeClr val="bg1"/>
                </a:solidFill>
              </a:rPr>
              <a:t>Central peak is 1mi high.</a:t>
            </a:r>
          </a:p>
          <a:p>
            <a:r>
              <a:rPr lang="en-US" dirty="0">
                <a:solidFill>
                  <a:schemeClr val="bg1"/>
                </a:solidFill>
              </a:rPr>
              <a:t>Named for Tycho Brahe, last important</a:t>
            </a:r>
          </a:p>
          <a:p>
            <a:r>
              <a:rPr lang="en-US" dirty="0">
                <a:solidFill>
                  <a:schemeClr val="bg1"/>
                </a:solidFill>
              </a:rPr>
              <a:t>astronomer before telescopes.</a:t>
            </a:r>
          </a:p>
          <a:p>
            <a:r>
              <a:rPr lang="en-US" dirty="0">
                <a:solidFill>
                  <a:schemeClr val="bg1"/>
                </a:solidFill>
              </a:rPr>
              <a:t>Photo: Camera handheld to the eyepiece</a:t>
            </a:r>
          </a:p>
          <a:p>
            <a:r>
              <a:rPr lang="en-US" dirty="0">
                <a:solidFill>
                  <a:schemeClr val="bg1"/>
                </a:solidFill>
              </a:rPr>
              <a:t>of 8" SCT.</a:t>
            </a:r>
          </a:p>
        </p:txBody>
      </p:sp>
    </p:spTree>
    <p:extLst>
      <p:ext uri="{BB962C8B-B14F-4D97-AF65-F5344CB8AC3E}">
        <p14:creationId xmlns:p14="http://schemas.microsoft.com/office/powerpoint/2010/main" val="1922558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E4EF2A-F2C0-4C86-8D75-90AB27C18564}"/>
              </a:ext>
            </a:extLst>
          </p:cNvPr>
          <p:cNvPicPr>
            <a:picLocks noChangeAspect="1"/>
          </p:cNvPicPr>
          <p:nvPr/>
        </p:nvPicPr>
        <p:blipFill>
          <a:blip r:embed="rId2"/>
          <a:stretch>
            <a:fillRect/>
          </a:stretch>
        </p:blipFill>
        <p:spPr>
          <a:xfrm>
            <a:off x="0" y="325933"/>
            <a:ext cx="9144000" cy="6206133"/>
          </a:xfrm>
          <a:prstGeom prst="rect">
            <a:avLst/>
          </a:prstGeom>
        </p:spPr>
      </p:pic>
    </p:spTree>
    <p:extLst>
      <p:ext uri="{BB962C8B-B14F-4D97-AF65-F5344CB8AC3E}">
        <p14:creationId xmlns:p14="http://schemas.microsoft.com/office/powerpoint/2010/main" val="619852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5C3AD5-FE7A-4D3B-B424-0D7E373959DD}"/>
              </a:ext>
            </a:extLst>
          </p:cNvPr>
          <p:cNvSpPr txBox="1"/>
          <p:nvPr/>
        </p:nvSpPr>
        <p:spPr>
          <a:xfrm>
            <a:off x="273424" y="506506"/>
            <a:ext cx="1269899" cy="307777"/>
          </a:xfrm>
          <a:prstGeom prst="rect">
            <a:avLst/>
          </a:prstGeom>
          <a:noFill/>
        </p:spPr>
        <p:txBody>
          <a:bodyPr wrap="none" rtlCol="0">
            <a:spAutoFit/>
          </a:bodyPr>
          <a:lstStyle/>
          <a:p>
            <a:r>
              <a:rPr lang="en-US" dirty="0">
                <a:solidFill>
                  <a:schemeClr val="bg1"/>
                </a:solidFill>
              </a:rPr>
              <a:t>Lunar Eclipse</a:t>
            </a:r>
          </a:p>
        </p:txBody>
      </p:sp>
      <p:pic>
        <p:nvPicPr>
          <p:cNvPr id="2" name="Picture 1">
            <a:extLst>
              <a:ext uri="{FF2B5EF4-FFF2-40B4-BE49-F238E27FC236}">
                <a16:creationId xmlns:a16="http://schemas.microsoft.com/office/drawing/2014/main" id="{9042564B-B05D-4C09-9D5B-276F48AF2E6D}"/>
              </a:ext>
            </a:extLst>
          </p:cNvPr>
          <p:cNvPicPr>
            <a:picLocks noChangeAspect="1"/>
          </p:cNvPicPr>
          <p:nvPr/>
        </p:nvPicPr>
        <p:blipFill>
          <a:blip r:embed="rId2"/>
          <a:stretch>
            <a:fillRect/>
          </a:stretch>
        </p:blipFill>
        <p:spPr>
          <a:xfrm>
            <a:off x="0" y="482203"/>
            <a:ext cx="9144000" cy="5893594"/>
          </a:xfrm>
          <a:prstGeom prst="rect">
            <a:avLst/>
          </a:prstGeom>
        </p:spPr>
      </p:pic>
    </p:spTree>
    <p:extLst>
      <p:ext uri="{BB962C8B-B14F-4D97-AF65-F5344CB8AC3E}">
        <p14:creationId xmlns:p14="http://schemas.microsoft.com/office/powerpoint/2010/main" val="548652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9BDB7-D8BF-4E4F-9F75-3A9519D85176}"/>
              </a:ext>
            </a:extLst>
          </p:cNvPr>
          <p:cNvPicPr>
            <a:picLocks noChangeAspect="1"/>
          </p:cNvPicPr>
          <p:nvPr/>
        </p:nvPicPr>
        <p:blipFill>
          <a:blip r:embed="rId2"/>
          <a:stretch>
            <a:fillRect/>
          </a:stretch>
        </p:blipFill>
        <p:spPr>
          <a:xfrm>
            <a:off x="0" y="0"/>
            <a:ext cx="4524703" cy="4170102"/>
          </a:xfrm>
          <a:prstGeom prst="rect">
            <a:avLst/>
          </a:prstGeom>
        </p:spPr>
      </p:pic>
      <p:sp>
        <p:nvSpPr>
          <p:cNvPr id="6" name="TextBox 5">
            <a:extLst>
              <a:ext uri="{FF2B5EF4-FFF2-40B4-BE49-F238E27FC236}">
                <a16:creationId xmlns:a16="http://schemas.microsoft.com/office/drawing/2014/main" id="{523E8B59-A7CF-4D59-A92D-B757272990A2}"/>
              </a:ext>
            </a:extLst>
          </p:cNvPr>
          <p:cNvSpPr txBox="1"/>
          <p:nvPr/>
        </p:nvSpPr>
        <p:spPr>
          <a:xfrm>
            <a:off x="419450" y="4362276"/>
            <a:ext cx="3808602" cy="2246769"/>
          </a:xfrm>
          <a:prstGeom prst="rect">
            <a:avLst/>
          </a:prstGeom>
          <a:noFill/>
        </p:spPr>
        <p:txBody>
          <a:bodyPr wrap="square" rtlCol="0">
            <a:spAutoFit/>
          </a:bodyPr>
          <a:lstStyle/>
          <a:p>
            <a:r>
              <a:rPr lang="en-US" dirty="0">
                <a:solidFill>
                  <a:schemeClr val="bg1"/>
                </a:solidFill>
              </a:rPr>
              <a:t>Herman </a:t>
            </a:r>
            <a:r>
              <a:rPr lang="en-US" dirty="0" err="1">
                <a:solidFill>
                  <a:schemeClr val="bg1"/>
                </a:solidFill>
              </a:rPr>
              <a:t>Heyn</a:t>
            </a:r>
            <a:endParaRPr lang="en-US" dirty="0">
              <a:solidFill>
                <a:schemeClr val="bg1"/>
              </a:solidFill>
            </a:endParaRPr>
          </a:p>
          <a:p>
            <a:endParaRPr lang="en-US" dirty="0">
              <a:solidFill>
                <a:schemeClr val="bg1"/>
              </a:solidFill>
            </a:endParaRPr>
          </a:p>
          <a:p>
            <a:r>
              <a:rPr lang="en-US" dirty="0">
                <a:solidFill>
                  <a:schemeClr val="bg1"/>
                </a:solidFill>
              </a:rPr>
              <a:t>Above: Galileo’s sketch of the moon, 1610. Crater is believed to be either </a:t>
            </a:r>
            <a:r>
              <a:rPr lang="en-US" dirty="0" err="1">
                <a:solidFill>
                  <a:schemeClr val="bg1"/>
                </a:solidFill>
              </a:rPr>
              <a:t>Albathegnius</a:t>
            </a:r>
            <a:r>
              <a:rPr lang="en-US" dirty="0">
                <a:solidFill>
                  <a:schemeClr val="bg1"/>
                </a:solidFill>
              </a:rPr>
              <a:t> or Copernicus.</a:t>
            </a:r>
          </a:p>
          <a:p>
            <a:endParaRPr lang="en-US" dirty="0">
              <a:solidFill>
                <a:schemeClr val="bg1"/>
              </a:solidFill>
            </a:endParaRPr>
          </a:p>
          <a:p>
            <a:r>
              <a:rPr lang="en-US" dirty="0">
                <a:solidFill>
                  <a:schemeClr val="bg1"/>
                </a:solidFill>
              </a:rPr>
              <a:t>Right: 8-Day Moon with Copernicus. Photo shot during </a:t>
            </a:r>
            <a:r>
              <a:rPr lang="en-US" dirty="0" err="1">
                <a:solidFill>
                  <a:schemeClr val="bg1"/>
                </a:solidFill>
              </a:rPr>
              <a:t>twighlight</a:t>
            </a:r>
            <a:r>
              <a:rPr lang="en-US" dirty="0">
                <a:solidFill>
                  <a:schemeClr val="bg1"/>
                </a:solidFill>
              </a:rPr>
              <a:t> 04/26/2015 using a Canon PowerShot handheld to a 40mm Kellner (50X) thru his 8” SCT.</a:t>
            </a:r>
          </a:p>
        </p:txBody>
      </p:sp>
      <p:pic>
        <p:nvPicPr>
          <p:cNvPr id="2" name="Picture 1">
            <a:extLst>
              <a:ext uri="{FF2B5EF4-FFF2-40B4-BE49-F238E27FC236}">
                <a16:creationId xmlns:a16="http://schemas.microsoft.com/office/drawing/2014/main" id="{7BD20CF7-AE7C-4F92-9ECC-C3183995D23C}"/>
              </a:ext>
            </a:extLst>
          </p:cNvPr>
          <p:cNvPicPr>
            <a:picLocks noChangeAspect="1"/>
          </p:cNvPicPr>
          <p:nvPr/>
        </p:nvPicPr>
        <p:blipFill>
          <a:blip r:embed="rId3"/>
          <a:stretch>
            <a:fillRect/>
          </a:stretch>
        </p:blipFill>
        <p:spPr>
          <a:xfrm>
            <a:off x="4524703" y="0"/>
            <a:ext cx="4619297" cy="6858000"/>
          </a:xfrm>
          <a:prstGeom prst="rect">
            <a:avLst/>
          </a:prstGeom>
        </p:spPr>
      </p:pic>
    </p:spTree>
    <p:extLst>
      <p:ext uri="{BB962C8B-B14F-4D97-AF65-F5344CB8AC3E}">
        <p14:creationId xmlns:p14="http://schemas.microsoft.com/office/powerpoint/2010/main" val="2024705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7DA5A-6E38-4F2C-9982-BB6E408AD141}"/>
              </a:ext>
            </a:extLst>
          </p:cNvPr>
          <p:cNvPicPr>
            <a:picLocks noChangeAspect="1"/>
          </p:cNvPicPr>
          <p:nvPr/>
        </p:nvPicPr>
        <p:blipFill>
          <a:blip r:embed="rId2"/>
          <a:stretch>
            <a:fillRect/>
          </a:stretch>
        </p:blipFill>
        <p:spPr>
          <a:xfrm>
            <a:off x="2320775" y="0"/>
            <a:ext cx="4502450" cy="6858000"/>
          </a:xfrm>
          <a:prstGeom prst="rect">
            <a:avLst/>
          </a:prstGeom>
        </p:spPr>
      </p:pic>
      <p:sp>
        <p:nvSpPr>
          <p:cNvPr id="3" name="TextBox 2">
            <a:extLst>
              <a:ext uri="{FF2B5EF4-FFF2-40B4-BE49-F238E27FC236}">
                <a16:creationId xmlns:a16="http://schemas.microsoft.com/office/drawing/2014/main" id="{667E84ED-1614-4B8F-89E1-E9CC30CDF4EA}"/>
              </a:ext>
            </a:extLst>
          </p:cNvPr>
          <p:cNvSpPr txBox="1"/>
          <p:nvPr/>
        </p:nvSpPr>
        <p:spPr>
          <a:xfrm>
            <a:off x="233082" y="1703294"/>
            <a:ext cx="1289135" cy="738664"/>
          </a:xfrm>
          <a:prstGeom prst="rect">
            <a:avLst/>
          </a:prstGeom>
          <a:noFill/>
        </p:spPr>
        <p:txBody>
          <a:bodyPr wrap="none" rtlCol="0">
            <a:spAutoFit/>
          </a:bodyPr>
          <a:lstStyle/>
          <a:p>
            <a:r>
              <a:rPr lang="en-US" dirty="0">
                <a:solidFill>
                  <a:schemeClr val="bg1"/>
                </a:solidFill>
              </a:rPr>
              <a:t>Herman </a:t>
            </a:r>
            <a:r>
              <a:rPr lang="en-US" dirty="0" err="1">
                <a:solidFill>
                  <a:schemeClr val="bg1"/>
                </a:solidFill>
              </a:rPr>
              <a:t>Heyn</a:t>
            </a:r>
            <a:endParaRPr lang="en-US" dirty="0">
              <a:solidFill>
                <a:schemeClr val="bg1"/>
              </a:solidFill>
            </a:endParaRPr>
          </a:p>
          <a:p>
            <a:r>
              <a:rPr lang="en-US" dirty="0">
                <a:solidFill>
                  <a:schemeClr val="bg1"/>
                </a:solidFill>
              </a:rPr>
              <a:t>Circumpolar</a:t>
            </a:r>
          </a:p>
          <a:p>
            <a:r>
              <a:rPr lang="en-US" dirty="0">
                <a:solidFill>
                  <a:schemeClr val="bg1"/>
                </a:solidFill>
              </a:rPr>
              <a:t>1978</a:t>
            </a:r>
          </a:p>
        </p:txBody>
      </p:sp>
    </p:spTree>
    <p:extLst>
      <p:ext uri="{BB962C8B-B14F-4D97-AF65-F5344CB8AC3E}">
        <p14:creationId xmlns:p14="http://schemas.microsoft.com/office/powerpoint/2010/main" val="1289529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BB408F-B000-4F5A-8AD2-00061433D8A2}"/>
              </a:ext>
            </a:extLst>
          </p:cNvPr>
          <p:cNvSpPr txBox="1"/>
          <p:nvPr/>
        </p:nvSpPr>
        <p:spPr>
          <a:xfrm>
            <a:off x="4572000" y="6429375"/>
            <a:ext cx="2383986" cy="307777"/>
          </a:xfrm>
          <a:prstGeom prst="rect">
            <a:avLst/>
          </a:prstGeom>
          <a:noFill/>
        </p:spPr>
        <p:txBody>
          <a:bodyPr wrap="none" rtlCol="0">
            <a:spAutoFit/>
          </a:bodyPr>
          <a:lstStyle/>
          <a:p>
            <a:r>
              <a:rPr lang="en-US" dirty="0"/>
              <a:t>Submitted by Herman </a:t>
            </a:r>
            <a:r>
              <a:rPr lang="en-US" dirty="0" err="1"/>
              <a:t>Heyn</a:t>
            </a:r>
            <a:endParaRPr lang="en-US" dirty="0"/>
          </a:p>
        </p:txBody>
      </p:sp>
      <p:pic>
        <p:nvPicPr>
          <p:cNvPr id="2" name="Picture 1">
            <a:extLst>
              <a:ext uri="{FF2B5EF4-FFF2-40B4-BE49-F238E27FC236}">
                <a16:creationId xmlns:a16="http://schemas.microsoft.com/office/drawing/2014/main" id="{19AB0DF1-9D72-497B-8BA2-98411662845D}"/>
              </a:ext>
            </a:extLst>
          </p:cNvPr>
          <p:cNvPicPr>
            <a:picLocks noChangeAspect="1"/>
          </p:cNvPicPr>
          <p:nvPr/>
        </p:nvPicPr>
        <p:blipFill>
          <a:blip r:embed="rId2"/>
          <a:stretch>
            <a:fillRect/>
          </a:stretch>
        </p:blipFill>
        <p:spPr>
          <a:xfrm>
            <a:off x="1915875" y="0"/>
            <a:ext cx="5312250" cy="6858000"/>
          </a:xfrm>
          <a:prstGeom prst="rect">
            <a:avLst/>
          </a:prstGeom>
        </p:spPr>
      </p:pic>
    </p:spTree>
    <p:extLst>
      <p:ext uri="{BB962C8B-B14F-4D97-AF65-F5344CB8AC3E}">
        <p14:creationId xmlns:p14="http://schemas.microsoft.com/office/powerpoint/2010/main" val="1094113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30CB-3074-4D73-84F5-0168DF588CFC}"/>
              </a:ext>
            </a:extLst>
          </p:cNvPr>
          <p:cNvSpPr>
            <a:spLocks noGrp="1"/>
          </p:cNvSpPr>
          <p:nvPr>
            <p:ph type="title"/>
          </p:nvPr>
        </p:nvSpPr>
        <p:spPr/>
        <p:txBody>
          <a:bodyPr/>
          <a:lstStyle/>
          <a:p>
            <a:r>
              <a:rPr lang="en-US" dirty="0"/>
              <a:t>Upcoming Events</a:t>
            </a:r>
          </a:p>
        </p:txBody>
      </p:sp>
      <p:sp>
        <p:nvSpPr>
          <p:cNvPr id="3" name="TextBox 2">
            <a:extLst>
              <a:ext uri="{FF2B5EF4-FFF2-40B4-BE49-F238E27FC236}">
                <a16:creationId xmlns:a16="http://schemas.microsoft.com/office/drawing/2014/main" id="{A3440056-76CE-408E-9A7D-0159CAF64338}"/>
              </a:ext>
            </a:extLst>
          </p:cNvPr>
          <p:cNvSpPr txBox="1"/>
          <p:nvPr/>
        </p:nvSpPr>
        <p:spPr>
          <a:xfrm>
            <a:off x="618568" y="2218760"/>
            <a:ext cx="8034572" cy="2554545"/>
          </a:xfrm>
          <a:prstGeom prst="rect">
            <a:avLst/>
          </a:prstGeom>
          <a:noFill/>
        </p:spPr>
        <p:txBody>
          <a:bodyPr wrap="none" rtlCol="0">
            <a:spAutoFit/>
          </a:bodyPr>
          <a:lstStyle/>
          <a:p>
            <a:pPr marL="285750" indent="-285750">
              <a:buFont typeface="Arial" panose="020B0604020202020204" pitchFamily="34" charset="0"/>
              <a:buChar char="•"/>
            </a:pPr>
            <a:r>
              <a:rPr lang="en-US" sz="2800" b="1" dirty="0">
                <a:solidFill>
                  <a:schemeClr val="bg1"/>
                </a:solidFill>
              </a:rPr>
              <a:t>April 6</a:t>
            </a:r>
            <a:r>
              <a:rPr lang="en-US" sz="2800" b="1" baseline="30000" dirty="0">
                <a:solidFill>
                  <a:schemeClr val="bg1"/>
                </a:solidFill>
              </a:rPr>
              <a:t>th</a:t>
            </a:r>
            <a:r>
              <a:rPr lang="en-US" sz="2800" b="1" dirty="0">
                <a:solidFill>
                  <a:schemeClr val="bg1"/>
                </a:solidFill>
              </a:rPr>
              <a:t>-7</a:t>
            </a:r>
            <a:r>
              <a:rPr lang="en-US" sz="2800" b="1" baseline="30000" dirty="0">
                <a:solidFill>
                  <a:schemeClr val="bg1"/>
                </a:solidFill>
              </a:rPr>
              <a:t>th</a:t>
            </a:r>
            <a:r>
              <a:rPr lang="en-US" sz="2800" b="1" dirty="0">
                <a:solidFill>
                  <a:schemeClr val="bg1"/>
                </a:solidFill>
              </a:rPr>
              <a:t> – NEAF – Suffern, NY</a:t>
            </a:r>
          </a:p>
          <a:p>
            <a:pPr marL="285750" indent="-285750">
              <a:buFont typeface="Arial" panose="020B0604020202020204" pitchFamily="34" charset="0"/>
              <a:buChar char="•"/>
            </a:pPr>
            <a:r>
              <a:rPr lang="en-US" sz="2800" b="1" dirty="0">
                <a:solidFill>
                  <a:schemeClr val="bg1"/>
                </a:solidFill>
              </a:rPr>
              <a:t>April 6</a:t>
            </a:r>
            <a:r>
              <a:rPr lang="en-US" sz="2800" b="1" baseline="30000" dirty="0">
                <a:solidFill>
                  <a:schemeClr val="bg1"/>
                </a:solidFill>
              </a:rPr>
              <a:t>th</a:t>
            </a:r>
            <a:r>
              <a:rPr lang="en-US" sz="2800" b="1" dirty="0">
                <a:solidFill>
                  <a:schemeClr val="bg1"/>
                </a:solidFill>
              </a:rPr>
              <a:t> – Members Only – Alpha Ridge</a:t>
            </a:r>
          </a:p>
          <a:p>
            <a:pPr marL="285750" indent="-285750">
              <a:buFont typeface="Arial" panose="020B0604020202020204" pitchFamily="34" charset="0"/>
              <a:buChar char="•"/>
            </a:pPr>
            <a:r>
              <a:rPr lang="en-US" sz="2800" b="1" dirty="0">
                <a:solidFill>
                  <a:srgbClr val="92D050"/>
                </a:solidFill>
              </a:rPr>
              <a:t>April 13</a:t>
            </a:r>
            <a:r>
              <a:rPr lang="en-US" sz="2800" b="1" baseline="30000" dirty="0">
                <a:solidFill>
                  <a:srgbClr val="92D050"/>
                </a:solidFill>
              </a:rPr>
              <a:t>th</a:t>
            </a:r>
            <a:r>
              <a:rPr lang="en-US" sz="2800" b="1" dirty="0">
                <a:solidFill>
                  <a:srgbClr val="92D050"/>
                </a:solidFill>
              </a:rPr>
              <a:t> – </a:t>
            </a:r>
            <a:r>
              <a:rPr lang="en-US" sz="2800" b="1" dirty="0" err="1">
                <a:solidFill>
                  <a:srgbClr val="92D050"/>
                </a:solidFill>
              </a:rPr>
              <a:t>Greenfest</a:t>
            </a:r>
            <a:r>
              <a:rPr lang="en-US" sz="2800" b="1" dirty="0">
                <a:solidFill>
                  <a:srgbClr val="92D050"/>
                </a:solidFill>
              </a:rPr>
              <a:t>, HCC 10:00AM-4:00PM</a:t>
            </a:r>
          </a:p>
          <a:p>
            <a:pPr marL="285750" indent="-285750">
              <a:buFont typeface="Arial" panose="020B0604020202020204" pitchFamily="34" charset="0"/>
              <a:buChar char="•"/>
            </a:pPr>
            <a:r>
              <a:rPr lang="en-US" sz="2800" b="1" dirty="0">
                <a:solidFill>
                  <a:schemeClr val="bg1"/>
                </a:solidFill>
              </a:rPr>
              <a:t>April 13</a:t>
            </a:r>
            <a:r>
              <a:rPr lang="en-US" sz="2800" b="1" baseline="30000" dirty="0">
                <a:solidFill>
                  <a:schemeClr val="bg1"/>
                </a:solidFill>
              </a:rPr>
              <a:t>th</a:t>
            </a:r>
            <a:r>
              <a:rPr lang="en-US" sz="2800" b="1" dirty="0">
                <a:solidFill>
                  <a:schemeClr val="bg1"/>
                </a:solidFill>
              </a:rPr>
              <a:t> – Public Star Party – Alpha Ridge</a:t>
            </a:r>
          </a:p>
          <a:p>
            <a:pPr marL="285750" indent="-285750">
              <a:buFont typeface="Arial" panose="020B0604020202020204" pitchFamily="34" charset="0"/>
              <a:buChar char="•"/>
            </a:pPr>
            <a:r>
              <a:rPr lang="en-US" sz="2800" b="1" dirty="0">
                <a:solidFill>
                  <a:schemeClr val="bg1"/>
                </a:solidFill>
              </a:rPr>
              <a:t>April 28</a:t>
            </a:r>
            <a:r>
              <a:rPr lang="en-US" sz="2800" b="1" baseline="30000" dirty="0">
                <a:solidFill>
                  <a:schemeClr val="bg1"/>
                </a:solidFill>
              </a:rPr>
              <a:t>th</a:t>
            </a:r>
            <a:r>
              <a:rPr lang="en-US" sz="2800" b="1" dirty="0">
                <a:solidFill>
                  <a:schemeClr val="bg1"/>
                </a:solidFill>
              </a:rPr>
              <a:t>-May 5</a:t>
            </a:r>
            <a:r>
              <a:rPr lang="en-US" sz="2800" b="1" baseline="30000" dirty="0">
                <a:solidFill>
                  <a:schemeClr val="bg1"/>
                </a:solidFill>
              </a:rPr>
              <a:t>th</a:t>
            </a:r>
            <a:r>
              <a:rPr lang="en-US" sz="2800" b="1" dirty="0">
                <a:solidFill>
                  <a:schemeClr val="bg1"/>
                </a:solidFill>
              </a:rPr>
              <a:t> – Texas Star Party</a:t>
            </a:r>
          </a:p>
          <a:p>
            <a:pPr marL="285750" indent="-285750">
              <a:buFont typeface="Arial" panose="020B0604020202020204" pitchFamily="34" charset="0"/>
              <a:buChar char="•"/>
            </a:pPr>
            <a:endParaRPr lang="en-US" sz="2000" b="1" dirty="0">
              <a:solidFill>
                <a:schemeClr val="bg1"/>
              </a:solidFill>
            </a:endParaRPr>
          </a:p>
        </p:txBody>
      </p:sp>
    </p:spTree>
    <p:extLst>
      <p:ext uri="{BB962C8B-B14F-4D97-AF65-F5344CB8AC3E}">
        <p14:creationId xmlns:p14="http://schemas.microsoft.com/office/powerpoint/2010/main" val="337734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BB408F-B000-4F5A-8AD2-00061433D8A2}"/>
              </a:ext>
            </a:extLst>
          </p:cNvPr>
          <p:cNvSpPr txBox="1"/>
          <p:nvPr/>
        </p:nvSpPr>
        <p:spPr>
          <a:xfrm>
            <a:off x="4572000" y="6429375"/>
            <a:ext cx="2383986" cy="307777"/>
          </a:xfrm>
          <a:prstGeom prst="rect">
            <a:avLst/>
          </a:prstGeom>
          <a:noFill/>
        </p:spPr>
        <p:txBody>
          <a:bodyPr wrap="none" rtlCol="0">
            <a:spAutoFit/>
          </a:bodyPr>
          <a:lstStyle/>
          <a:p>
            <a:r>
              <a:rPr lang="en-US" dirty="0"/>
              <a:t>Submitted by Herman </a:t>
            </a:r>
            <a:r>
              <a:rPr lang="en-US" dirty="0" err="1"/>
              <a:t>Heyn</a:t>
            </a:r>
            <a:endParaRPr lang="en-US" dirty="0"/>
          </a:p>
        </p:txBody>
      </p:sp>
      <p:pic>
        <p:nvPicPr>
          <p:cNvPr id="6" name="Big Dipper Motion">
            <a:hlinkClick r:id="" action="ppaction://media"/>
            <a:extLst>
              <a:ext uri="{FF2B5EF4-FFF2-40B4-BE49-F238E27FC236}">
                <a16:creationId xmlns:a16="http://schemas.microsoft.com/office/drawing/2014/main" id="{B03961DF-402F-4AED-AFFC-998AF9F654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6741" y="1809920"/>
            <a:ext cx="5488832" cy="4026098"/>
          </a:xfrm>
          <a:prstGeom prst="rect">
            <a:avLst/>
          </a:prstGeom>
        </p:spPr>
      </p:pic>
      <p:sp>
        <p:nvSpPr>
          <p:cNvPr id="7" name="Title 6">
            <a:extLst>
              <a:ext uri="{FF2B5EF4-FFF2-40B4-BE49-F238E27FC236}">
                <a16:creationId xmlns:a16="http://schemas.microsoft.com/office/drawing/2014/main" id="{6FDDF6C7-BC4E-4BCC-BB1D-C53B98D5480B}"/>
              </a:ext>
            </a:extLst>
          </p:cNvPr>
          <p:cNvSpPr>
            <a:spLocks noGrp="1"/>
          </p:cNvSpPr>
          <p:nvPr>
            <p:ph type="title"/>
          </p:nvPr>
        </p:nvSpPr>
        <p:spPr/>
        <p:txBody>
          <a:bodyPr/>
          <a:lstStyle/>
          <a:p>
            <a:r>
              <a:rPr lang="en-US" dirty="0"/>
              <a:t>The Big Dipper – Proper Motion</a:t>
            </a:r>
            <a:br>
              <a:rPr lang="en-US" dirty="0"/>
            </a:br>
            <a:r>
              <a:rPr lang="en-US" dirty="0"/>
              <a:t>100,000 BC to 100,000 AD</a:t>
            </a:r>
          </a:p>
        </p:txBody>
      </p:sp>
      <p:sp>
        <p:nvSpPr>
          <p:cNvPr id="8" name="TextBox 7">
            <a:extLst>
              <a:ext uri="{FF2B5EF4-FFF2-40B4-BE49-F238E27FC236}">
                <a16:creationId xmlns:a16="http://schemas.microsoft.com/office/drawing/2014/main" id="{17AFC538-E5BC-4245-9A46-D30B7A9AA162}"/>
              </a:ext>
            </a:extLst>
          </p:cNvPr>
          <p:cNvSpPr txBox="1"/>
          <p:nvPr/>
        </p:nvSpPr>
        <p:spPr>
          <a:xfrm>
            <a:off x="1362636" y="5840510"/>
            <a:ext cx="6425157" cy="523220"/>
          </a:xfrm>
          <a:prstGeom prst="rect">
            <a:avLst/>
          </a:prstGeom>
          <a:noFill/>
        </p:spPr>
        <p:txBody>
          <a:bodyPr wrap="none" rtlCol="0">
            <a:spAutoFit/>
          </a:bodyPr>
          <a:lstStyle/>
          <a:p>
            <a:r>
              <a:rPr lang="en-US" dirty="0">
                <a:solidFill>
                  <a:schemeClr val="bg1"/>
                </a:solidFill>
              </a:rPr>
              <a:t>Courtesy of Dr. Richard </a:t>
            </a:r>
            <a:r>
              <a:rPr lang="en-US" dirty="0" err="1">
                <a:solidFill>
                  <a:schemeClr val="bg1"/>
                </a:solidFill>
              </a:rPr>
              <a:t>Pogge</a:t>
            </a:r>
            <a:r>
              <a:rPr lang="en-US" dirty="0">
                <a:solidFill>
                  <a:schemeClr val="bg1"/>
                </a:solidFill>
              </a:rPr>
              <a:t> – Astronomy Professor at Ohio State University</a:t>
            </a:r>
          </a:p>
          <a:p>
            <a:r>
              <a:rPr lang="en-US" dirty="0">
                <a:solidFill>
                  <a:schemeClr val="bg1"/>
                </a:solidFill>
              </a:rPr>
              <a:t>Thanks to Pat Pitts for bringing this to our meeting.</a:t>
            </a:r>
          </a:p>
        </p:txBody>
      </p:sp>
    </p:spTree>
    <p:extLst>
      <p:ext uri="{BB962C8B-B14F-4D97-AF65-F5344CB8AC3E}">
        <p14:creationId xmlns:p14="http://schemas.microsoft.com/office/powerpoint/2010/main" val="415949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 April 18th, 2019 at 7 PM</a:t>
            </a:r>
          </a:p>
          <a:p>
            <a:pPr marL="0" marR="0" lvl="0" indent="0" algn="ctr" rtl="0">
              <a:spcBef>
                <a:spcPts val="0"/>
              </a:spcBef>
              <a:spcAft>
                <a:spcPts val="0"/>
              </a:spcAft>
              <a:buClr>
                <a:srgbClr val="00FF00"/>
              </a:buClr>
              <a:buSzPct val="25000"/>
              <a:buFont typeface="Arial"/>
              <a:buNone/>
            </a:pPr>
            <a:r>
              <a:rPr lang="en-US" dirty="0" err="1">
                <a:solidFill>
                  <a:srgbClr val="00FF00"/>
                </a:solidFill>
              </a:rPr>
              <a:t>AstroSchool</a:t>
            </a:r>
            <a:r>
              <a:rPr lang="en-US" dirty="0">
                <a:solidFill>
                  <a:srgbClr val="00FF00"/>
                </a:solidFill>
              </a:rPr>
              <a:t> at 6:15</a:t>
            </a:r>
            <a:endParaRPr lang="en-US" sz="4000" b="0" i="0" u="none" strike="noStrike" cap="none" dirty="0">
              <a:solidFill>
                <a:srgbClr val="00FF00"/>
              </a:solidFill>
              <a:latin typeface="Times New Roman"/>
              <a:ea typeface="Times New Roman"/>
              <a:cs typeface="Times New Roman"/>
              <a:sym typeface="Times New Roman"/>
            </a:endParaRP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322626"/>
            <a:ext cx="8172042" cy="3216707"/>
          </a:xfrm>
          <a:prstGeom prst="rect">
            <a:avLst/>
          </a:prstGeom>
          <a:noFill/>
          <a:ln>
            <a:noFill/>
          </a:ln>
        </p:spPr>
        <p:txBody>
          <a:bodyPr lIns="91425" tIns="45700" rIns="91425" bIns="45700" anchor="t" anchorCtr="0">
            <a:noAutofit/>
          </a:bodyPr>
          <a:lstStyle/>
          <a:p>
            <a:pPr lvl="0" algn="ctr">
              <a:spcBef>
                <a:spcPts val="800"/>
              </a:spcBef>
              <a:buClr>
                <a:srgbClr val="FFFF00"/>
              </a:buClr>
              <a:buSzPct val="25000"/>
            </a:pPr>
            <a:r>
              <a:rPr lang="en-US" sz="4000" dirty="0">
                <a:solidFill>
                  <a:schemeClr val="bg1"/>
                </a:solidFill>
                <a:latin typeface="Calibri"/>
                <a:ea typeface="Calibri"/>
                <a:cs typeface="Calibri"/>
                <a:sym typeface="Calibri"/>
              </a:rPr>
              <a:t>Panel Discussion</a:t>
            </a:r>
          </a:p>
          <a:p>
            <a:pPr lvl="0" algn="ctr">
              <a:spcBef>
                <a:spcPts val="800"/>
              </a:spcBef>
              <a:buClr>
                <a:srgbClr val="FFFF00"/>
              </a:buClr>
              <a:buSzPct val="25000"/>
            </a:pPr>
            <a:r>
              <a:rPr lang="en-US" sz="4000" dirty="0">
                <a:solidFill>
                  <a:schemeClr val="bg1"/>
                </a:solidFill>
                <a:latin typeface="Calibri"/>
                <a:ea typeface="Calibri"/>
                <a:cs typeface="Calibri"/>
                <a:sym typeface="Calibri"/>
              </a:rPr>
              <a:t>Improving your Observing Experience</a:t>
            </a:r>
            <a:endParaRPr lang="en-US" sz="3200" dirty="0">
              <a:solidFill>
                <a:schemeClr val="bg1"/>
              </a:solidFill>
              <a:latin typeface="Calibri"/>
              <a:ea typeface="Calibri"/>
              <a:cs typeface="Calibri"/>
              <a:sym typeface="Calibri"/>
            </a:endParaRP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938"/>
            <a:ext cx="8229600" cy="1143000"/>
          </a:xfrm>
        </p:spPr>
        <p:txBody>
          <a:bodyPr/>
          <a:lstStyle/>
          <a:p>
            <a:r>
              <a:rPr lang="en-US" sz="4000" dirty="0">
                <a:solidFill>
                  <a:schemeClr val="bg1"/>
                </a:solidFill>
                <a:latin typeface="+mn-lt"/>
              </a:rPr>
              <a:t>Astronomy News – 200 Years Ago </a:t>
            </a:r>
            <a:endParaRPr lang="en-US" sz="2400" dirty="0">
              <a:solidFill>
                <a:schemeClr val="bg1"/>
              </a:solidFill>
              <a:latin typeface="+mn-lt"/>
            </a:endParaRPr>
          </a:p>
        </p:txBody>
      </p:sp>
      <p:sp>
        <p:nvSpPr>
          <p:cNvPr id="3" name="Text Placeholder 2"/>
          <p:cNvSpPr>
            <a:spLocks noGrp="1"/>
          </p:cNvSpPr>
          <p:nvPr>
            <p:ph type="body" idx="1"/>
          </p:nvPr>
        </p:nvSpPr>
        <p:spPr>
          <a:xfrm>
            <a:off x="457200" y="1363813"/>
            <a:ext cx="8229600" cy="2208622"/>
          </a:xfrm>
        </p:spPr>
        <p:txBody>
          <a:bodyPr/>
          <a:lstStyle/>
          <a:p>
            <a:pPr marL="254000" indent="0">
              <a:buNone/>
            </a:pPr>
            <a:r>
              <a:rPr lang="en-US" sz="2800" dirty="0">
                <a:solidFill>
                  <a:schemeClr val="bg1"/>
                </a:solidFill>
                <a:latin typeface="Arial" panose="020B0604020202020204" pitchFamily="34" charset="0"/>
                <a:cs typeface="Arial" panose="020B0604020202020204" pitchFamily="34" charset="0"/>
              </a:rPr>
              <a:t>The Great Comet of 1819</a:t>
            </a:r>
          </a:p>
          <a:p>
            <a:pPr marL="254000" indent="0">
              <a:buNone/>
            </a:pP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Great Comet of 1819, officially designated as C/1819 N1, also known as Comet </a:t>
            </a: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Tralles</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was an easily visible brilliant comet, approaching an apparent magnitude of 1–2, discovered July 1, 1819 by Johann Georg </a:t>
            </a: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Tralles</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Berlin, Germany. It was the first comet analyzed using polarimetry, by François </a:t>
            </a: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Arago</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8705ACB-E33B-4F0D-AAA8-C5B859D1F9EE}"/>
              </a:ext>
            </a:extLst>
          </p:cNvPr>
          <p:cNvPicPr>
            <a:picLocks noChangeAspect="1"/>
          </p:cNvPicPr>
          <p:nvPr/>
        </p:nvPicPr>
        <p:blipFill>
          <a:blip r:embed="rId3"/>
          <a:stretch>
            <a:fillRect/>
          </a:stretch>
        </p:blipFill>
        <p:spPr>
          <a:xfrm>
            <a:off x="4771465" y="3624547"/>
            <a:ext cx="4191000" cy="2495550"/>
          </a:xfrm>
          <a:prstGeom prst="rect">
            <a:avLst/>
          </a:prstGeom>
          <a:ln>
            <a:solidFill>
              <a:schemeClr val="bg1"/>
            </a:solidFill>
          </a:ln>
        </p:spPr>
      </p:pic>
      <p:sp>
        <p:nvSpPr>
          <p:cNvPr id="7" name="TextBox 6">
            <a:extLst>
              <a:ext uri="{FF2B5EF4-FFF2-40B4-BE49-F238E27FC236}">
                <a16:creationId xmlns:a16="http://schemas.microsoft.com/office/drawing/2014/main" id="{E6FE8E9C-9347-4B30-989C-58D5CD27047E}"/>
              </a:ext>
            </a:extLst>
          </p:cNvPr>
          <p:cNvSpPr txBox="1"/>
          <p:nvPr/>
        </p:nvSpPr>
        <p:spPr>
          <a:xfrm>
            <a:off x="5221934" y="6219916"/>
            <a:ext cx="3345788" cy="523220"/>
          </a:xfrm>
          <a:prstGeom prst="rect">
            <a:avLst/>
          </a:prstGeom>
          <a:noFill/>
          <a:ln>
            <a:solidFill>
              <a:schemeClr val="bg1"/>
            </a:solidFill>
          </a:ln>
        </p:spPr>
        <p:txBody>
          <a:bodyPr wrap="none" rtlCol="0">
            <a:spAutoFit/>
          </a:bodyPr>
          <a:lstStyle/>
          <a:p>
            <a:r>
              <a:rPr lang="en-US" dirty="0">
                <a:solidFill>
                  <a:schemeClr val="bg1"/>
                </a:solidFill>
              </a:rPr>
              <a:t>Great Comet of 1819 from </a:t>
            </a:r>
            <a:r>
              <a:rPr lang="en-US" dirty="0" err="1">
                <a:solidFill>
                  <a:schemeClr val="bg1"/>
                </a:solidFill>
              </a:rPr>
              <a:t>Uranography</a:t>
            </a:r>
            <a:endParaRPr lang="en-US" dirty="0">
              <a:solidFill>
                <a:schemeClr val="bg1"/>
              </a:solidFill>
            </a:endParaRPr>
          </a:p>
          <a:p>
            <a:r>
              <a:rPr lang="en-US" dirty="0">
                <a:solidFill>
                  <a:schemeClr val="bg1"/>
                </a:solidFill>
              </a:rPr>
              <a:t>Drawn by E. Otis Kendall (1850)</a:t>
            </a:r>
          </a:p>
        </p:txBody>
      </p:sp>
      <p:pic>
        <p:nvPicPr>
          <p:cNvPr id="8" name="Picture 7">
            <a:extLst>
              <a:ext uri="{FF2B5EF4-FFF2-40B4-BE49-F238E27FC236}">
                <a16:creationId xmlns:a16="http://schemas.microsoft.com/office/drawing/2014/main" id="{A1990259-2E2A-435A-99A1-9042EA5CFBAC}"/>
              </a:ext>
            </a:extLst>
          </p:cNvPr>
          <p:cNvPicPr>
            <a:picLocks noChangeAspect="1"/>
          </p:cNvPicPr>
          <p:nvPr/>
        </p:nvPicPr>
        <p:blipFill>
          <a:blip r:embed="rId4"/>
          <a:stretch>
            <a:fillRect/>
          </a:stretch>
        </p:blipFill>
        <p:spPr>
          <a:xfrm>
            <a:off x="753875" y="3506173"/>
            <a:ext cx="1227325" cy="1711286"/>
          </a:xfrm>
          <a:prstGeom prst="rect">
            <a:avLst/>
          </a:prstGeom>
        </p:spPr>
      </p:pic>
      <p:sp>
        <p:nvSpPr>
          <p:cNvPr id="9" name="TextBox 8">
            <a:extLst>
              <a:ext uri="{FF2B5EF4-FFF2-40B4-BE49-F238E27FC236}">
                <a16:creationId xmlns:a16="http://schemas.microsoft.com/office/drawing/2014/main" id="{1CDD84B0-33B5-44E7-88FC-92089ECA58F9}"/>
              </a:ext>
            </a:extLst>
          </p:cNvPr>
          <p:cNvSpPr txBox="1"/>
          <p:nvPr/>
        </p:nvSpPr>
        <p:spPr>
          <a:xfrm>
            <a:off x="2052921" y="4630271"/>
            <a:ext cx="2148345" cy="461665"/>
          </a:xfrm>
          <a:prstGeom prst="rect">
            <a:avLst/>
          </a:prstGeom>
          <a:noFill/>
        </p:spPr>
        <p:txBody>
          <a:bodyPr wrap="none" rtlCol="0">
            <a:spAutoFit/>
          </a:bodyPr>
          <a:lstStyle/>
          <a:p>
            <a:r>
              <a:rPr lang="en-US" sz="1200" dirty="0">
                <a:solidFill>
                  <a:schemeClr val="bg1"/>
                </a:solidFill>
              </a:rPr>
              <a:t>Johann Georg </a:t>
            </a:r>
            <a:r>
              <a:rPr lang="en-US" sz="1200" dirty="0" err="1">
                <a:solidFill>
                  <a:schemeClr val="bg1"/>
                </a:solidFill>
              </a:rPr>
              <a:t>Tralles</a:t>
            </a:r>
            <a:endParaRPr lang="en-US" sz="1200" dirty="0">
              <a:solidFill>
                <a:schemeClr val="bg1"/>
              </a:solidFill>
            </a:endParaRPr>
          </a:p>
          <a:p>
            <a:r>
              <a:rPr lang="en-US" sz="1200" dirty="0">
                <a:solidFill>
                  <a:schemeClr val="bg1"/>
                </a:solidFill>
              </a:rPr>
              <a:t>Oct 15, 1763 – Nov 19, 1822</a:t>
            </a:r>
          </a:p>
        </p:txBody>
      </p:sp>
    </p:spTree>
    <p:extLst>
      <p:ext uri="{BB962C8B-B14F-4D97-AF65-F5344CB8AC3E}">
        <p14:creationId xmlns:p14="http://schemas.microsoft.com/office/powerpoint/2010/main" val="1878658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938"/>
            <a:ext cx="8229600" cy="1143000"/>
          </a:xfrm>
        </p:spPr>
        <p:txBody>
          <a:bodyPr/>
          <a:lstStyle/>
          <a:p>
            <a:r>
              <a:rPr lang="en-US" sz="4000" dirty="0">
                <a:solidFill>
                  <a:schemeClr val="bg1"/>
                </a:solidFill>
                <a:latin typeface="+mn-lt"/>
              </a:rPr>
              <a:t>Definition: Polarimetry </a:t>
            </a:r>
            <a:endParaRPr lang="en-US" sz="2400" dirty="0">
              <a:solidFill>
                <a:schemeClr val="bg1"/>
              </a:solidFill>
              <a:latin typeface="+mn-lt"/>
            </a:endParaRPr>
          </a:p>
        </p:txBody>
      </p:sp>
      <p:sp>
        <p:nvSpPr>
          <p:cNvPr id="10" name="TextBox 9">
            <a:extLst>
              <a:ext uri="{FF2B5EF4-FFF2-40B4-BE49-F238E27FC236}">
                <a16:creationId xmlns:a16="http://schemas.microsoft.com/office/drawing/2014/main" id="{BD4EA421-0C75-4FE9-B922-819759F56290}"/>
              </a:ext>
            </a:extLst>
          </p:cNvPr>
          <p:cNvSpPr txBox="1"/>
          <p:nvPr/>
        </p:nvSpPr>
        <p:spPr>
          <a:xfrm>
            <a:off x="1008535" y="1561228"/>
            <a:ext cx="7215229" cy="1938992"/>
          </a:xfrm>
          <a:prstGeom prst="rect">
            <a:avLst/>
          </a:prstGeom>
          <a:noFill/>
        </p:spPr>
        <p:txBody>
          <a:bodyPr wrap="square" rtlCol="0">
            <a:spAutoFit/>
          </a:bodyPr>
          <a:lstStyle/>
          <a:p>
            <a:r>
              <a:rPr lang="en-US" sz="2000" dirty="0">
                <a:solidFill>
                  <a:schemeClr val="bg1"/>
                </a:solidFill>
              </a:rPr>
              <a:t>Polarimetry is the measurement and interpretation of the polarization of transverse waves, most notably electromagnetic waves, such as radio or light waves. Typically polarimetry is done on electromagnetic waves that have traveled through or have been reflected, refracted or diffracted by some material in order to characterize that object.</a:t>
            </a:r>
          </a:p>
        </p:txBody>
      </p:sp>
      <p:pic>
        <p:nvPicPr>
          <p:cNvPr id="11" name="Picture 10">
            <a:extLst>
              <a:ext uri="{FF2B5EF4-FFF2-40B4-BE49-F238E27FC236}">
                <a16:creationId xmlns:a16="http://schemas.microsoft.com/office/drawing/2014/main" id="{46846FCC-C115-4728-890B-E4A0633D80B8}"/>
              </a:ext>
            </a:extLst>
          </p:cNvPr>
          <p:cNvPicPr>
            <a:picLocks noChangeAspect="1"/>
          </p:cNvPicPr>
          <p:nvPr/>
        </p:nvPicPr>
        <p:blipFill>
          <a:blip r:embed="rId3"/>
          <a:stretch>
            <a:fillRect/>
          </a:stretch>
        </p:blipFill>
        <p:spPr>
          <a:xfrm>
            <a:off x="2211760" y="3876955"/>
            <a:ext cx="4505325" cy="2600325"/>
          </a:xfrm>
          <a:prstGeom prst="rect">
            <a:avLst/>
          </a:prstGeom>
        </p:spPr>
      </p:pic>
    </p:spTree>
    <p:extLst>
      <p:ext uri="{BB962C8B-B14F-4D97-AF65-F5344CB8AC3E}">
        <p14:creationId xmlns:p14="http://schemas.microsoft.com/office/powerpoint/2010/main" val="4214867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231FD-9FA7-431E-B6F6-3C3714FFF0D6}"/>
              </a:ext>
            </a:extLst>
          </p:cNvPr>
          <p:cNvPicPr>
            <a:picLocks noChangeAspect="1"/>
          </p:cNvPicPr>
          <p:nvPr/>
        </p:nvPicPr>
        <p:blipFill>
          <a:blip r:embed="rId2"/>
          <a:stretch>
            <a:fillRect/>
          </a:stretch>
        </p:blipFill>
        <p:spPr>
          <a:xfrm>
            <a:off x="-16034" y="-375404"/>
            <a:ext cx="9241676" cy="7324095"/>
          </a:xfrm>
          <a:prstGeom prst="rect">
            <a:avLst/>
          </a:prstGeom>
        </p:spPr>
      </p:pic>
      <p:sp>
        <p:nvSpPr>
          <p:cNvPr id="4" name="Rectangle 3">
            <a:extLst>
              <a:ext uri="{FF2B5EF4-FFF2-40B4-BE49-F238E27FC236}">
                <a16:creationId xmlns:a16="http://schemas.microsoft.com/office/drawing/2014/main" id="{DD3A45D6-13BB-4AE9-985B-59B03826B3A3}"/>
              </a:ext>
            </a:extLst>
          </p:cNvPr>
          <p:cNvSpPr/>
          <p:nvPr/>
        </p:nvSpPr>
        <p:spPr>
          <a:xfrm>
            <a:off x="76183" y="5926937"/>
            <a:ext cx="4572000" cy="954107"/>
          </a:xfrm>
          <a:prstGeom prst="rect">
            <a:avLst/>
          </a:prstGeom>
        </p:spPr>
        <p:txBody>
          <a:bodyPr>
            <a:spAutoFit/>
          </a:bodyPr>
          <a:lstStyle/>
          <a:p>
            <a:r>
              <a:rPr lang="es-ES" b="1" i="1" dirty="0">
                <a:solidFill>
                  <a:schemeClr val="bg1"/>
                </a:solidFill>
                <a:latin typeface="+mn-lt"/>
              </a:rPr>
              <a:t>Hubble: </a:t>
            </a:r>
            <a:r>
              <a:rPr lang="es-ES" b="1" i="1" dirty="0" err="1">
                <a:solidFill>
                  <a:schemeClr val="bg1"/>
                </a:solidFill>
                <a:latin typeface="+mn-lt"/>
              </a:rPr>
              <a:t>Colliding</a:t>
            </a:r>
            <a:r>
              <a:rPr lang="es-ES" b="1" i="1" dirty="0">
                <a:solidFill>
                  <a:schemeClr val="bg1"/>
                </a:solidFill>
                <a:latin typeface="+mn-lt"/>
              </a:rPr>
              <a:t> </a:t>
            </a:r>
            <a:r>
              <a:rPr lang="es-ES" b="1" i="1" dirty="0" err="1">
                <a:solidFill>
                  <a:schemeClr val="bg1"/>
                </a:solidFill>
                <a:latin typeface="+mn-lt"/>
              </a:rPr>
              <a:t>Galaxies</a:t>
            </a:r>
            <a:r>
              <a:rPr lang="es-ES" b="1" i="1" dirty="0">
                <a:solidFill>
                  <a:schemeClr val="bg1"/>
                </a:solidFill>
                <a:latin typeface="+mn-lt"/>
              </a:rPr>
              <a:t> – NGC 6052</a:t>
            </a:r>
          </a:p>
          <a:p>
            <a:r>
              <a:rPr lang="es-ES" b="1" i="1" dirty="0" err="1">
                <a:solidFill>
                  <a:schemeClr val="bg1"/>
                </a:solidFill>
                <a:latin typeface="+mn-lt"/>
              </a:rPr>
              <a:t>Located</a:t>
            </a:r>
            <a:r>
              <a:rPr lang="es-ES" b="1" i="1" dirty="0">
                <a:solidFill>
                  <a:schemeClr val="bg1"/>
                </a:solidFill>
                <a:latin typeface="+mn-lt"/>
              </a:rPr>
              <a:t> in </a:t>
            </a:r>
            <a:r>
              <a:rPr lang="es-ES" b="1" i="1" dirty="0" err="1">
                <a:solidFill>
                  <a:schemeClr val="bg1"/>
                </a:solidFill>
                <a:latin typeface="+mn-lt"/>
              </a:rPr>
              <a:t>Hercules</a:t>
            </a:r>
            <a:r>
              <a:rPr lang="es-ES" b="1" i="1" dirty="0">
                <a:solidFill>
                  <a:schemeClr val="bg1"/>
                </a:solidFill>
                <a:latin typeface="+mn-lt"/>
              </a:rPr>
              <a:t> 230 </a:t>
            </a:r>
            <a:r>
              <a:rPr lang="es-ES" b="1" i="1" dirty="0" err="1">
                <a:solidFill>
                  <a:schemeClr val="bg1"/>
                </a:solidFill>
                <a:latin typeface="+mn-lt"/>
              </a:rPr>
              <a:t>Million</a:t>
            </a:r>
            <a:r>
              <a:rPr lang="es-ES" b="1" i="1" dirty="0">
                <a:solidFill>
                  <a:schemeClr val="bg1"/>
                </a:solidFill>
                <a:latin typeface="+mn-lt"/>
              </a:rPr>
              <a:t> Light </a:t>
            </a:r>
            <a:r>
              <a:rPr lang="es-ES" b="1" i="1" dirty="0" err="1">
                <a:solidFill>
                  <a:schemeClr val="bg1"/>
                </a:solidFill>
                <a:latin typeface="+mn-lt"/>
              </a:rPr>
              <a:t>Years</a:t>
            </a:r>
            <a:r>
              <a:rPr lang="es-ES" b="1" i="1" dirty="0">
                <a:solidFill>
                  <a:schemeClr val="bg1"/>
                </a:solidFill>
                <a:latin typeface="+mn-lt"/>
              </a:rPr>
              <a:t> </a:t>
            </a:r>
            <a:r>
              <a:rPr lang="es-ES" b="1" i="1" dirty="0" err="1">
                <a:solidFill>
                  <a:schemeClr val="bg1"/>
                </a:solidFill>
                <a:latin typeface="+mn-lt"/>
              </a:rPr>
              <a:t>Away</a:t>
            </a:r>
            <a:endParaRPr lang="es-ES" b="1" i="1" dirty="0">
              <a:solidFill>
                <a:schemeClr val="bg1"/>
              </a:solidFill>
              <a:latin typeface="+mn-lt"/>
            </a:endParaRPr>
          </a:p>
          <a:p>
            <a:r>
              <a:rPr lang="es-ES" b="1" i="1" dirty="0" err="1">
                <a:solidFill>
                  <a:schemeClr val="bg1"/>
                </a:solidFill>
                <a:latin typeface="+mn-lt"/>
              </a:rPr>
              <a:t>Discovered</a:t>
            </a:r>
            <a:r>
              <a:rPr lang="es-ES" b="1" i="1" dirty="0">
                <a:solidFill>
                  <a:schemeClr val="bg1"/>
                </a:solidFill>
                <a:latin typeface="+mn-lt"/>
              </a:rPr>
              <a:t> in 1784 </a:t>
            </a:r>
            <a:r>
              <a:rPr lang="es-ES" b="1" i="1" dirty="0" err="1">
                <a:solidFill>
                  <a:schemeClr val="bg1"/>
                </a:solidFill>
                <a:latin typeface="+mn-lt"/>
              </a:rPr>
              <a:t>by</a:t>
            </a:r>
            <a:r>
              <a:rPr lang="es-ES" b="1" i="1" dirty="0">
                <a:solidFill>
                  <a:schemeClr val="bg1"/>
                </a:solidFill>
                <a:latin typeface="+mn-lt"/>
              </a:rPr>
              <a:t> William Herschel and </a:t>
            </a:r>
            <a:r>
              <a:rPr lang="es-ES" b="1" i="1" dirty="0" err="1">
                <a:solidFill>
                  <a:schemeClr val="bg1"/>
                </a:solidFill>
                <a:latin typeface="+mn-lt"/>
              </a:rPr>
              <a:t>was</a:t>
            </a:r>
            <a:r>
              <a:rPr lang="es-ES" b="1" i="1" dirty="0">
                <a:solidFill>
                  <a:schemeClr val="bg1"/>
                </a:solidFill>
                <a:latin typeface="+mn-lt"/>
              </a:rPr>
              <a:t> </a:t>
            </a:r>
            <a:r>
              <a:rPr lang="es-ES" b="1" i="1" dirty="0" err="1">
                <a:solidFill>
                  <a:schemeClr val="bg1"/>
                </a:solidFill>
                <a:latin typeface="+mn-lt"/>
              </a:rPr>
              <a:t>classified</a:t>
            </a:r>
            <a:r>
              <a:rPr lang="es-ES" b="1" i="1" dirty="0">
                <a:solidFill>
                  <a:schemeClr val="bg1"/>
                </a:solidFill>
                <a:latin typeface="+mn-lt"/>
              </a:rPr>
              <a:t> as </a:t>
            </a:r>
            <a:r>
              <a:rPr lang="es-ES" b="1" i="1" dirty="0" err="1">
                <a:solidFill>
                  <a:schemeClr val="bg1"/>
                </a:solidFill>
                <a:latin typeface="+mn-lt"/>
              </a:rPr>
              <a:t>an</a:t>
            </a:r>
            <a:r>
              <a:rPr lang="es-ES" b="1" i="1" dirty="0">
                <a:solidFill>
                  <a:schemeClr val="bg1"/>
                </a:solidFill>
                <a:latin typeface="+mn-lt"/>
              </a:rPr>
              <a:t> “Irregular Galaxy”</a:t>
            </a:r>
            <a:endParaRPr lang="en-US" dirty="0">
              <a:solidFill>
                <a:schemeClr val="bg1"/>
              </a:solidFill>
              <a:latin typeface="+mn-lt"/>
            </a:endParaRPr>
          </a:p>
        </p:txBody>
      </p:sp>
      <p:sp>
        <p:nvSpPr>
          <p:cNvPr id="5" name="Title 4">
            <a:extLst>
              <a:ext uri="{FF2B5EF4-FFF2-40B4-BE49-F238E27FC236}">
                <a16:creationId xmlns:a16="http://schemas.microsoft.com/office/drawing/2014/main" id="{CE571AAB-D487-41BD-9C4F-FD9592EDAC46}"/>
              </a:ext>
            </a:extLst>
          </p:cNvPr>
          <p:cNvSpPr>
            <a:spLocks noGrp="1"/>
          </p:cNvSpPr>
          <p:nvPr>
            <p:ph type="title"/>
          </p:nvPr>
        </p:nvSpPr>
        <p:spPr>
          <a:xfrm>
            <a:off x="457200" y="-41054"/>
            <a:ext cx="8229600" cy="1143000"/>
          </a:xfrm>
        </p:spPr>
        <p:txBody>
          <a:bodyPr/>
          <a:lstStyle/>
          <a:p>
            <a:r>
              <a:rPr lang="en-US" dirty="0">
                <a:solidFill>
                  <a:schemeClr val="bg1"/>
                </a:solidFill>
              </a:rPr>
              <a:t>Current Astronomy News</a:t>
            </a:r>
          </a:p>
        </p:txBody>
      </p:sp>
      <p:sp>
        <p:nvSpPr>
          <p:cNvPr id="8" name="Rectangle 7">
            <a:extLst>
              <a:ext uri="{FF2B5EF4-FFF2-40B4-BE49-F238E27FC236}">
                <a16:creationId xmlns:a16="http://schemas.microsoft.com/office/drawing/2014/main" id="{B0D41ABD-8AC2-4086-85F2-B2BA0BE9B41E}"/>
              </a:ext>
            </a:extLst>
          </p:cNvPr>
          <p:cNvSpPr/>
          <p:nvPr/>
        </p:nvSpPr>
        <p:spPr>
          <a:xfrm>
            <a:off x="4686307" y="6275280"/>
            <a:ext cx="4572000" cy="523220"/>
          </a:xfrm>
          <a:prstGeom prst="rect">
            <a:avLst/>
          </a:prstGeom>
        </p:spPr>
        <p:txBody>
          <a:bodyPr>
            <a:spAutoFit/>
          </a:bodyPr>
          <a:lstStyle/>
          <a:p>
            <a:r>
              <a:rPr lang="es-ES" b="1" i="1" dirty="0">
                <a:solidFill>
                  <a:schemeClr val="bg1"/>
                </a:solidFill>
                <a:latin typeface="+mn-lt"/>
              </a:rPr>
              <a:t>Text </a:t>
            </a:r>
            <a:r>
              <a:rPr lang="es-ES" b="1" i="1" dirty="0" err="1">
                <a:solidFill>
                  <a:schemeClr val="bg1"/>
                </a:solidFill>
                <a:latin typeface="+mn-lt"/>
              </a:rPr>
              <a:t>credit</a:t>
            </a:r>
            <a:r>
              <a:rPr lang="es-ES" b="1" i="1" dirty="0">
                <a:solidFill>
                  <a:schemeClr val="bg1"/>
                </a:solidFill>
                <a:latin typeface="+mn-lt"/>
              </a:rPr>
              <a:t>: ESA (</a:t>
            </a:r>
            <a:r>
              <a:rPr lang="es-ES" b="1" i="1" dirty="0" err="1">
                <a:solidFill>
                  <a:schemeClr val="bg1"/>
                </a:solidFill>
                <a:latin typeface="+mn-lt"/>
              </a:rPr>
              <a:t>European</a:t>
            </a:r>
            <a:r>
              <a:rPr lang="es-ES" b="1" i="1" dirty="0">
                <a:solidFill>
                  <a:schemeClr val="bg1"/>
                </a:solidFill>
                <a:latin typeface="+mn-lt"/>
              </a:rPr>
              <a:t> </a:t>
            </a:r>
            <a:r>
              <a:rPr lang="es-ES" b="1" i="1" dirty="0" err="1">
                <a:solidFill>
                  <a:schemeClr val="bg1"/>
                </a:solidFill>
                <a:latin typeface="+mn-lt"/>
              </a:rPr>
              <a:t>Space</a:t>
            </a:r>
            <a:r>
              <a:rPr lang="es-ES" b="1" i="1" dirty="0">
                <a:solidFill>
                  <a:schemeClr val="bg1"/>
                </a:solidFill>
                <a:latin typeface="+mn-lt"/>
              </a:rPr>
              <a:t> Agency)</a:t>
            </a:r>
          </a:p>
          <a:p>
            <a:r>
              <a:rPr lang="es-ES" b="1" i="1" dirty="0" err="1">
                <a:solidFill>
                  <a:schemeClr val="bg1"/>
                </a:solidFill>
                <a:latin typeface="+mn-lt"/>
              </a:rPr>
              <a:t>Image</a:t>
            </a:r>
            <a:r>
              <a:rPr lang="es-ES" b="1" i="1" dirty="0">
                <a:solidFill>
                  <a:schemeClr val="bg1"/>
                </a:solidFill>
                <a:latin typeface="+mn-lt"/>
              </a:rPr>
              <a:t> </a:t>
            </a:r>
            <a:r>
              <a:rPr lang="es-ES" b="1" i="1" dirty="0" err="1">
                <a:solidFill>
                  <a:schemeClr val="bg1"/>
                </a:solidFill>
                <a:latin typeface="+mn-lt"/>
              </a:rPr>
              <a:t>credit</a:t>
            </a:r>
            <a:r>
              <a:rPr lang="es-ES" b="1" i="1" dirty="0">
                <a:solidFill>
                  <a:schemeClr val="bg1"/>
                </a:solidFill>
                <a:latin typeface="+mn-lt"/>
              </a:rPr>
              <a:t>: ESA/Hubble &amp; NASA, A. Adamo et al.</a:t>
            </a:r>
            <a:endParaRPr lang="en-US" dirty="0">
              <a:solidFill>
                <a:schemeClr val="bg1"/>
              </a:solidFill>
              <a:latin typeface="+mn-lt"/>
            </a:endParaRPr>
          </a:p>
        </p:txBody>
      </p:sp>
    </p:spTree>
    <p:extLst>
      <p:ext uri="{BB962C8B-B14F-4D97-AF65-F5344CB8AC3E}">
        <p14:creationId xmlns:p14="http://schemas.microsoft.com/office/powerpoint/2010/main" val="4125823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938"/>
            <a:ext cx="8229600" cy="1143000"/>
          </a:xfrm>
        </p:spPr>
        <p:txBody>
          <a:bodyPr/>
          <a:lstStyle/>
          <a:p>
            <a:pPr algn="l"/>
            <a:r>
              <a:rPr lang="en-US" sz="4000" dirty="0">
                <a:solidFill>
                  <a:schemeClr val="bg1"/>
                </a:solidFill>
                <a:latin typeface="+mn-lt"/>
              </a:rPr>
              <a:t>Astronomy News – Future (250 </a:t>
            </a:r>
            <a:r>
              <a:rPr lang="en-US" sz="4000" dirty="0" err="1">
                <a:solidFill>
                  <a:schemeClr val="bg1"/>
                </a:solidFill>
                <a:latin typeface="+mn-lt"/>
              </a:rPr>
              <a:t>yrs</a:t>
            </a:r>
            <a:r>
              <a:rPr lang="en-US" sz="4000" dirty="0">
                <a:solidFill>
                  <a:schemeClr val="bg1"/>
                </a:solidFill>
                <a:latin typeface="+mn-lt"/>
              </a:rPr>
              <a:t>)</a:t>
            </a:r>
            <a:endParaRPr lang="en-US" sz="2400" dirty="0">
              <a:solidFill>
                <a:schemeClr val="bg1"/>
              </a:solidFill>
              <a:latin typeface="+mn-lt"/>
            </a:endParaRPr>
          </a:p>
        </p:txBody>
      </p:sp>
      <p:sp>
        <p:nvSpPr>
          <p:cNvPr id="3" name="TextBox 2">
            <a:extLst>
              <a:ext uri="{FF2B5EF4-FFF2-40B4-BE49-F238E27FC236}">
                <a16:creationId xmlns:a16="http://schemas.microsoft.com/office/drawing/2014/main" id="{D1478361-0B05-45AB-9CE9-284C58A02888}"/>
              </a:ext>
            </a:extLst>
          </p:cNvPr>
          <p:cNvSpPr txBox="1"/>
          <p:nvPr/>
        </p:nvSpPr>
        <p:spPr>
          <a:xfrm>
            <a:off x="510991" y="1394017"/>
            <a:ext cx="2199641" cy="400110"/>
          </a:xfrm>
          <a:prstGeom prst="rect">
            <a:avLst/>
          </a:prstGeom>
          <a:noFill/>
        </p:spPr>
        <p:txBody>
          <a:bodyPr wrap="none" rtlCol="0">
            <a:spAutoFit/>
          </a:bodyPr>
          <a:lstStyle/>
          <a:p>
            <a:r>
              <a:rPr lang="en-US" sz="2000" b="1" dirty="0" err="1">
                <a:solidFill>
                  <a:srgbClr val="FFFF00"/>
                </a:solidFill>
              </a:rPr>
              <a:t>Stardate</a:t>
            </a:r>
            <a:r>
              <a:rPr lang="en-US" sz="2000" b="1" dirty="0">
                <a:solidFill>
                  <a:srgbClr val="FFFF00"/>
                </a:solidFill>
              </a:rPr>
              <a:t>: 5943.7</a:t>
            </a:r>
            <a:r>
              <a:rPr lang="en-US" dirty="0">
                <a:solidFill>
                  <a:srgbClr val="FFFF00"/>
                </a:solidFill>
              </a:rPr>
              <a:t> </a:t>
            </a:r>
          </a:p>
        </p:txBody>
      </p:sp>
      <p:sp>
        <p:nvSpPr>
          <p:cNvPr id="4" name="TextBox 3">
            <a:extLst>
              <a:ext uri="{FF2B5EF4-FFF2-40B4-BE49-F238E27FC236}">
                <a16:creationId xmlns:a16="http://schemas.microsoft.com/office/drawing/2014/main" id="{09179C7B-5511-482C-9903-D312E2C8A07D}"/>
              </a:ext>
            </a:extLst>
          </p:cNvPr>
          <p:cNvSpPr txBox="1"/>
          <p:nvPr/>
        </p:nvSpPr>
        <p:spPr>
          <a:xfrm>
            <a:off x="600635" y="1949826"/>
            <a:ext cx="7772400" cy="2031325"/>
          </a:xfrm>
          <a:prstGeom prst="rect">
            <a:avLst/>
          </a:prstGeom>
          <a:noFill/>
        </p:spPr>
        <p:txBody>
          <a:bodyPr wrap="square" rtlCol="0">
            <a:spAutoFit/>
          </a:bodyPr>
          <a:lstStyle/>
          <a:p>
            <a:r>
              <a:rPr lang="en-US" dirty="0">
                <a:solidFill>
                  <a:schemeClr val="bg1"/>
                </a:solidFill>
              </a:rPr>
              <a:t>Captain -  James T. Kirk – USS Enterprise</a:t>
            </a:r>
          </a:p>
          <a:p>
            <a:endParaRPr lang="en-US" dirty="0">
              <a:solidFill>
                <a:schemeClr val="bg1"/>
              </a:solidFill>
            </a:endParaRPr>
          </a:p>
          <a:p>
            <a:r>
              <a:rPr lang="en-US" dirty="0">
                <a:solidFill>
                  <a:schemeClr val="bg1"/>
                </a:solidFill>
              </a:rPr>
              <a:t>Captains Log: We have calculated that Beta Niobe will go nova in approximately three and a half hours. Its only satellite, </a:t>
            </a:r>
            <a:r>
              <a:rPr lang="en-US" dirty="0" err="1">
                <a:solidFill>
                  <a:schemeClr val="bg1"/>
                </a:solidFill>
              </a:rPr>
              <a:t>Sarpeidon</a:t>
            </a:r>
            <a:r>
              <a:rPr lang="en-US" dirty="0">
                <a:solidFill>
                  <a:schemeClr val="bg1"/>
                </a:solidFill>
              </a:rPr>
              <a:t>, is a Class M planet, which at last report was inhabited by a </a:t>
            </a:r>
            <a:r>
              <a:rPr lang="en-US" dirty="0" err="1">
                <a:solidFill>
                  <a:schemeClr val="bg1"/>
                </a:solidFill>
              </a:rPr>
              <a:t>civilised</a:t>
            </a:r>
            <a:r>
              <a:rPr lang="en-US" dirty="0">
                <a:solidFill>
                  <a:schemeClr val="bg1"/>
                </a:solidFill>
              </a:rPr>
              <a:t> humanoid species. Now our instruments show that no intelligent life remains on the planet. </a:t>
            </a:r>
          </a:p>
          <a:p>
            <a:endParaRPr lang="en-US" dirty="0">
              <a:solidFill>
                <a:schemeClr val="bg1"/>
              </a:solidFill>
            </a:endParaRPr>
          </a:p>
          <a:p>
            <a:r>
              <a:rPr lang="en-US" dirty="0">
                <a:solidFill>
                  <a:schemeClr val="bg1"/>
                </a:solidFill>
              </a:rPr>
              <a:t>Chief Medical Officer – Dr. Leonard H. “Bones” McCoy</a:t>
            </a:r>
          </a:p>
          <a:p>
            <a:r>
              <a:rPr lang="en-US" dirty="0">
                <a:solidFill>
                  <a:schemeClr val="bg1"/>
                </a:solidFill>
              </a:rPr>
              <a:t>Heard to say: How can a planet full of people just disappear?</a:t>
            </a:r>
          </a:p>
        </p:txBody>
      </p:sp>
      <p:pic>
        <p:nvPicPr>
          <p:cNvPr id="5" name="Picture 4">
            <a:extLst>
              <a:ext uri="{FF2B5EF4-FFF2-40B4-BE49-F238E27FC236}">
                <a16:creationId xmlns:a16="http://schemas.microsoft.com/office/drawing/2014/main" id="{38673847-F3EC-494B-AF58-DA434822770A}"/>
              </a:ext>
            </a:extLst>
          </p:cNvPr>
          <p:cNvPicPr>
            <a:picLocks noChangeAspect="1"/>
          </p:cNvPicPr>
          <p:nvPr/>
        </p:nvPicPr>
        <p:blipFill>
          <a:blip r:embed="rId3"/>
          <a:stretch>
            <a:fillRect/>
          </a:stretch>
        </p:blipFill>
        <p:spPr>
          <a:xfrm>
            <a:off x="649936" y="4078095"/>
            <a:ext cx="3819525" cy="2771775"/>
          </a:xfrm>
          <a:prstGeom prst="rect">
            <a:avLst/>
          </a:prstGeom>
        </p:spPr>
      </p:pic>
      <p:pic>
        <p:nvPicPr>
          <p:cNvPr id="6" name="Picture 5">
            <a:extLst>
              <a:ext uri="{FF2B5EF4-FFF2-40B4-BE49-F238E27FC236}">
                <a16:creationId xmlns:a16="http://schemas.microsoft.com/office/drawing/2014/main" id="{F0DB22E3-3D5E-4C7B-9A57-AE06CD001416}"/>
              </a:ext>
            </a:extLst>
          </p:cNvPr>
          <p:cNvPicPr>
            <a:picLocks noChangeAspect="1"/>
          </p:cNvPicPr>
          <p:nvPr/>
        </p:nvPicPr>
        <p:blipFill>
          <a:blip r:embed="rId4"/>
          <a:stretch>
            <a:fillRect/>
          </a:stretch>
        </p:blipFill>
        <p:spPr>
          <a:xfrm>
            <a:off x="4474504" y="4078096"/>
            <a:ext cx="3683033" cy="2735080"/>
          </a:xfrm>
          <a:prstGeom prst="rect">
            <a:avLst/>
          </a:prstGeom>
        </p:spPr>
      </p:pic>
    </p:spTree>
    <p:extLst>
      <p:ext uri="{BB962C8B-B14F-4D97-AF65-F5344CB8AC3E}">
        <p14:creationId xmlns:p14="http://schemas.microsoft.com/office/powerpoint/2010/main" val="1004475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938"/>
            <a:ext cx="8229600" cy="1143000"/>
          </a:xfrm>
        </p:spPr>
        <p:txBody>
          <a:bodyPr/>
          <a:lstStyle/>
          <a:p>
            <a:pPr algn="l"/>
            <a:r>
              <a:rPr lang="en-US" sz="4000" dirty="0">
                <a:solidFill>
                  <a:schemeClr val="bg1"/>
                </a:solidFill>
                <a:latin typeface="+mn-lt"/>
              </a:rPr>
              <a:t>Astronomy News – Future (Cont’d)</a:t>
            </a:r>
            <a:endParaRPr lang="en-US" sz="2400" dirty="0">
              <a:solidFill>
                <a:schemeClr val="bg1"/>
              </a:solidFill>
              <a:latin typeface="+mn-lt"/>
            </a:endParaRPr>
          </a:p>
        </p:txBody>
      </p:sp>
      <p:sp>
        <p:nvSpPr>
          <p:cNvPr id="3" name="TextBox 2">
            <a:extLst>
              <a:ext uri="{FF2B5EF4-FFF2-40B4-BE49-F238E27FC236}">
                <a16:creationId xmlns:a16="http://schemas.microsoft.com/office/drawing/2014/main" id="{D1478361-0B05-45AB-9CE9-284C58A02888}"/>
              </a:ext>
            </a:extLst>
          </p:cNvPr>
          <p:cNvSpPr txBox="1"/>
          <p:nvPr/>
        </p:nvSpPr>
        <p:spPr>
          <a:xfrm>
            <a:off x="510991" y="1394017"/>
            <a:ext cx="4095993" cy="400110"/>
          </a:xfrm>
          <a:prstGeom prst="rect">
            <a:avLst/>
          </a:prstGeom>
          <a:noFill/>
        </p:spPr>
        <p:txBody>
          <a:bodyPr wrap="none" rtlCol="0">
            <a:spAutoFit/>
          </a:bodyPr>
          <a:lstStyle/>
          <a:p>
            <a:r>
              <a:rPr lang="en-US" sz="2000" b="1" dirty="0">
                <a:solidFill>
                  <a:srgbClr val="FFFF00"/>
                </a:solidFill>
              </a:rPr>
              <a:t>Beta Niobe: Super Nova in 2269</a:t>
            </a:r>
            <a:r>
              <a:rPr lang="en-US" dirty="0">
                <a:solidFill>
                  <a:srgbClr val="FFFF00"/>
                </a:solidFill>
              </a:rPr>
              <a:t> </a:t>
            </a:r>
          </a:p>
        </p:txBody>
      </p:sp>
      <p:pic>
        <p:nvPicPr>
          <p:cNvPr id="7" name="Picture 6">
            <a:extLst>
              <a:ext uri="{FF2B5EF4-FFF2-40B4-BE49-F238E27FC236}">
                <a16:creationId xmlns:a16="http://schemas.microsoft.com/office/drawing/2014/main" id="{0B7A740E-BAA8-41CB-9B88-BF13A28D68EA}"/>
              </a:ext>
            </a:extLst>
          </p:cNvPr>
          <p:cNvPicPr>
            <a:picLocks noChangeAspect="1"/>
          </p:cNvPicPr>
          <p:nvPr/>
        </p:nvPicPr>
        <p:blipFill>
          <a:blip r:embed="rId3"/>
          <a:stretch>
            <a:fillRect/>
          </a:stretch>
        </p:blipFill>
        <p:spPr>
          <a:xfrm>
            <a:off x="2632261" y="2919206"/>
            <a:ext cx="3619500" cy="2495550"/>
          </a:xfrm>
          <a:prstGeom prst="rect">
            <a:avLst/>
          </a:prstGeom>
        </p:spPr>
      </p:pic>
    </p:spTree>
    <p:extLst>
      <p:ext uri="{BB962C8B-B14F-4D97-AF65-F5344CB8AC3E}">
        <p14:creationId xmlns:p14="http://schemas.microsoft.com/office/powerpoint/2010/main" val="2915772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3300"/>
            <a:ext cx="2839673" cy="1143000"/>
          </a:xfrm>
        </p:spPr>
        <p:txBody>
          <a:bodyPr/>
          <a:lstStyle/>
          <a:p>
            <a:r>
              <a:rPr lang="en-US" sz="4000" dirty="0">
                <a:solidFill>
                  <a:schemeClr val="bg1"/>
                </a:solidFill>
                <a:latin typeface="+mn-lt"/>
              </a:rPr>
              <a:t>Happy</a:t>
            </a:r>
            <a:br>
              <a:rPr lang="en-US" sz="4000" dirty="0">
                <a:solidFill>
                  <a:schemeClr val="bg1"/>
                </a:solidFill>
                <a:latin typeface="+mn-lt"/>
              </a:rPr>
            </a:br>
            <a:r>
              <a:rPr lang="en-US" sz="4000" dirty="0">
                <a:solidFill>
                  <a:schemeClr val="bg1"/>
                </a:solidFill>
                <a:latin typeface="+mn-lt"/>
              </a:rPr>
              <a:t>March Birthday’s</a:t>
            </a:r>
            <a:br>
              <a:rPr lang="en-US" sz="4000" dirty="0">
                <a:solidFill>
                  <a:schemeClr val="bg1"/>
                </a:solidFill>
                <a:latin typeface="+mn-lt"/>
              </a:rPr>
            </a:br>
            <a:br>
              <a:rPr lang="en-US" sz="4000" dirty="0">
                <a:solidFill>
                  <a:schemeClr val="bg1"/>
                </a:solidFill>
                <a:latin typeface="+mn-lt"/>
              </a:rPr>
            </a:br>
            <a:r>
              <a:rPr lang="en-US" sz="3600" dirty="0">
                <a:solidFill>
                  <a:schemeClr val="bg1"/>
                </a:solidFill>
                <a:latin typeface="+mn-lt"/>
              </a:rPr>
              <a:t>U.S. born</a:t>
            </a:r>
            <a:br>
              <a:rPr lang="en-US" sz="3600" dirty="0">
                <a:solidFill>
                  <a:schemeClr val="bg1"/>
                </a:solidFill>
                <a:latin typeface="+mn-lt"/>
              </a:rPr>
            </a:br>
            <a:r>
              <a:rPr lang="en-US" sz="3600" dirty="0">
                <a:solidFill>
                  <a:schemeClr val="bg1"/>
                </a:solidFill>
                <a:latin typeface="+mn-lt"/>
              </a:rPr>
              <a:t>Astronomers</a:t>
            </a:r>
            <a:endParaRPr lang="en-US" sz="2400" dirty="0">
              <a:solidFill>
                <a:schemeClr val="bg1"/>
              </a:solidFill>
              <a:latin typeface="+mn-lt"/>
            </a:endParaRPr>
          </a:p>
        </p:txBody>
      </p:sp>
      <p:pic>
        <p:nvPicPr>
          <p:cNvPr id="4" name="Picture 3">
            <a:extLst>
              <a:ext uri="{FF2B5EF4-FFF2-40B4-BE49-F238E27FC236}">
                <a16:creationId xmlns:a16="http://schemas.microsoft.com/office/drawing/2014/main" id="{45C4BA3E-4EF4-432F-AA0F-FA6DDECBC627}"/>
              </a:ext>
            </a:extLst>
          </p:cNvPr>
          <p:cNvPicPr>
            <a:picLocks noChangeAspect="1"/>
          </p:cNvPicPr>
          <p:nvPr/>
        </p:nvPicPr>
        <p:blipFill>
          <a:blip r:embed="rId3"/>
          <a:stretch>
            <a:fillRect/>
          </a:stretch>
        </p:blipFill>
        <p:spPr>
          <a:xfrm>
            <a:off x="3456878" y="0"/>
            <a:ext cx="5687122" cy="6858000"/>
          </a:xfrm>
          <a:prstGeom prst="rect">
            <a:avLst/>
          </a:prstGeom>
        </p:spPr>
      </p:pic>
    </p:spTree>
    <p:extLst>
      <p:ext uri="{BB962C8B-B14F-4D97-AF65-F5344CB8AC3E}">
        <p14:creationId xmlns:p14="http://schemas.microsoft.com/office/powerpoint/2010/main" val="359293247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122045</TotalTime>
  <Words>892</Words>
  <Application>Microsoft Office PowerPoint</Application>
  <PresentationFormat>On-screen Show (4:3)</PresentationFormat>
  <Paragraphs>109</Paragraphs>
  <Slides>30</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 Black</vt:lpstr>
      <vt:lpstr>Times New Roman</vt:lpstr>
      <vt:lpstr>Arial</vt:lpstr>
      <vt:lpstr>Calibri</vt:lpstr>
      <vt:lpstr>Office Theme</vt:lpstr>
      <vt:lpstr>PowerPoint Presentation</vt:lpstr>
      <vt:lpstr>PowerPoint Presentation</vt:lpstr>
      <vt:lpstr>The Big Dipper – Proper Motion 100,000 BC to 100,000 AD</vt:lpstr>
      <vt:lpstr>Astronomy News – 200 Years Ago </vt:lpstr>
      <vt:lpstr>Definition: Polarimetry </vt:lpstr>
      <vt:lpstr>Current Astronomy News</vt:lpstr>
      <vt:lpstr>Astronomy News – Future (250 yrs)</vt:lpstr>
      <vt:lpstr>Astronomy News – Future (Cont’d)</vt:lpstr>
      <vt:lpstr>Happy March Birthday’s  U.S. born Astronomers</vt:lpstr>
      <vt:lpstr>Astronomy Humor</vt:lpstr>
      <vt:lpstr>Officers Reports </vt:lpstr>
      <vt:lpstr>PowerPoint Presentation</vt:lpstr>
      <vt:lpstr>PowerPoint Presentation</vt:lpstr>
      <vt:lpstr>Member  Astrophotos, Sketches, and Paintings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Events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Philip Whitebloom</cp:lastModifiedBy>
  <cp:revision>328</cp:revision>
  <dcterms:modified xsi:type="dcterms:W3CDTF">2019-03-22T00:59:02Z</dcterms:modified>
</cp:coreProperties>
</file>